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7" r:id="rId2"/>
    <p:sldId id="296" r:id="rId3"/>
    <p:sldId id="311" r:id="rId4"/>
    <p:sldId id="256" r:id="rId5"/>
    <p:sldId id="323" r:id="rId6"/>
    <p:sldId id="257" r:id="rId7"/>
    <p:sldId id="299" r:id="rId8"/>
    <p:sldId id="298" r:id="rId9"/>
    <p:sldId id="308" r:id="rId10"/>
    <p:sldId id="273" r:id="rId11"/>
    <p:sldId id="276" r:id="rId12"/>
    <p:sldId id="277" r:id="rId13"/>
    <p:sldId id="270" r:id="rId14"/>
    <p:sldId id="324" r:id="rId15"/>
    <p:sldId id="303" r:id="rId16"/>
    <p:sldId id="259" r:id="rId17"/>
    <p:sldId id="262" r:id="rId18"/>
    <p:sldId id="312" r:id="rId19"/>
    <p:sldId id="258" r:id="rId20"/>
    <p:sldId id="261" r:id="rId21"/>
    <p:sldId id="325" r:id="rId22"/>
    <p:sldId id="286" r:id="rId23"/>
    <p:sldId id="304" r:id="rId24"/>
    <p:sldId id="267" r:id="rId25"/>
    <p:sldId id="271" r:id="rId26"/>
    <p:sldId id="291" r:id="rId27"/>
    <p:sldId id="313" r:id="rId28"/>
    <p:sldId id="279" r:id="rId29"/>
    <p:sldId id="265" r:id="rId30"/>
    <p:sldId id="281" r:id="rId31"/>
    <p:sldId id="287" r:id="rId32"/>
    <p:sldId id="305" r:id="rId33"/>
    <p:sldId id="302" r:id="rId34"/>
    <p:sldId id="301" r:id="rId35"/>
    <p:sldId id="314" r:id="rId36"/>
    <p:sldId id="315" r:id="rId37"/>
    <p:sldId id="280" r:id="rId38"/>
    <p:sldId id="288" r:id="rId39"/>
    <p:sldId id="300" r:id="rId40"/>
    <p:sldId id="282" r:id="rId41"/>
    <p:sldId id="316" r:id="rId42"/>
    <p:sldId id="283" r:id="rId43"/>
    <p:sldId id="317" r:id="rId44"/>
    <p:sldId id="318" r:id="rId45"/>
    <p:sldId id="284" r:id="rId46"/>
    <p:sldId id="292" r:id="rId47"/>
    <p:sldId id="293" r:id="rId48"/>
    <p:sldId id="295" r:id="rId49"/>
    <p:sldId id="294" r:id="rId50"/>
    <p:sldId id="306" r:id="rId51"/>
    <p:sldId id="327" r:id="rId52"/>
    <p:sldId id="289" r:id="rId53"/>
    <p:sldId id="290" r:id="rId54"/>
    <p:sldId id="269" r:id="rId55"/>
    <p:sldId id="307" r:id="rId56"/>
    <p:sldId id="326" r:id="rId57"/>
    <p:sldId id="319" r:id="rId58"/>
    <p:sldId id="310" r:id="rId59"/>
    <p:sldId id="320" r:id="rId60"/>
    <p:sldId id="321" r:id="rId61"/>
    <p:sldId id="272" r:id="rId62"/>
    <p:sldId id="274" r:id="rId63"/>
    <p:sldId id="322" r:id="rId64"/>
    <p:sldId id="309" r:id="rId65"/>
    <p:sldId id="28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57E46FF-1C30-4247-8740-D2E41F093EF9}">
          <p14:sldIdLst>
            <p14:sldId id="297"/>
            <p14:sldId id="296"/>
            <p14:sldId id="311"/>
          </p14:sldIdLst>
        </p14:section>
        <p14:section name="Neural Networks" id="{F0BB61FD-E6DE-C744-ABB0-AADD4CC3BF3F}">
          <p14:sldIdLst>
            <p14:sldId id="256"/>
            <p14:sldId id="323"/>
            <p14:sldId id="257"/>
            <p14:sldId id="299"/>
            <p14:sldId id="298"/>
            <p14:sldId id="308"/>
            <p14:sldId id="273"/>
            <p14:sldId id="276"/>
            <p14:sldId id="277"/>
            <p14:sldId id="270"/>
            <p14:sldId id="324"/>
            <p14:sldId id="303"/>
            <p14:sldId id="259"/>
            <p14:sldId id="262"/>
          </p14:sldIdLst>
        </p14:section>
        <p14:section name="Neuron" id="{9BCBAEB3-C197-C547-B15D-FDB20240C5D4}">
          <p14:sldIdLst>
            <p14:sldId id="312"/>
            <p14:sldId id="258"/>
            <p14:sldId id="261"/>
            <p14:sldId id="325"/>
            <p14:sldId id="286"/>
            <p14:sldId id="304"/>
            <p14:sldId id="267"/>
            <p14:sldId id="271"/>
          </p14:sldIdLst>
        </p14:section>
        <p14:section name="Loss Functions" id="{E2313C97-A486-884A-AC92-909C47C0CF98}">
          <p14:sldIdLst>
            <p14:sldId id="291"/>
          </p14:sldIdLst>
        </p14:section>
        <p14:section name="Layers" id="{7AD34447-07E1-F848-B205-58C0069E7982}">
          <p14:sldIdLst>
            <p14:sldId id="313"/>
            <p14:sldId id="279"/>
            <p14:sldId id="265"/>
            <p14:sldId id="281"/>
            <p14:sldId id="287"/>
            <p14:sldId id="305"/>
            <p14:sldId id="302"/>
            <p14:sldId id="301"/>
            <p14:sldId id="314"/>
          </p14:sldIdLst>
        </p14:section>
        <p14:section name="Activation" id="{87C6F3F0-CAA8-394E-AA5A-B30210C18856}">
          <p14:sldIdLst>
            <p14:sldId id="315"/>
            <p14:sldId id="280"/>
            <p14:sldId id="288"/>
            <p14:sldId id="300"/>
            <p14:sldId id="282"/>
          </p14:sldIdLst>
        </p14:section>
        <p14:section name="Network Execution" id="{8D981AEA-9138-4A4C-B715-AB4FFD2E5281}">
          <p14:sldIdLst>
            <p14:sldId id="316"/>
            <p14:sldId id="283"/>
            <p14:sldId id="317"/>
            <p14:sldId id="318"/>
            <p14:sldId id="284"/>
            <p14:sldId id="292"/>
            <p14:sldId id="293"/>
            <p14:sldId id="295"/>
            <p14:sldId id="294"/>
            <p14:sldId id="306"/>
            <p14:sldId id="327"/>
            <p14:sldId id="289"/>
            <p14:sldId id="290"/>
            <p14:sldId id="269"/>
            <p14:sldId id="307"/>
            <p14:sldId id="326"/>
            <p14:sldId id="319"/>
            <p14:sldId id="310"/>
            <p14:sldId id="320"/>
            <p14:sldId id="321"/>
          </p14:sldIdLst>
        </p14:section>
        <p14:section name="Logistic Regression" id="{60AA1628-91DD-E14C-B5B4-955D4EFE4578}">
          <p14:sldIdLst>
            <p14:sldId id="272"/>
            <p14:sldId id="274"/>
            <p14:sldId id="322"/>
          </p14:sldIdLst>
        </p14:section>
        <p14:section name="Conclusion" id="{8C48C446-B784-7B4C-82F2-675D2B59FC0E}">
          <p14:sldIdLst>
            <p14:sldId id="309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8"/>
    <p:restoredTop sz="96327"/>
  </p:normalViewPr>
  <p:slideViewPr>
    <p:cSldViewPr snapToGrid="0" snapToObjects="1">
      <p:cViewPr varScale="1">
        <p:scale>
          <a:sx n="140" d="100"/>
          <a:sy n="140" d="100"/>
        </p:scale>
        <p:origin x="23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666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3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8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918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286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5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01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43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1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16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0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FCE2D-6B28-0D44-AC18-4552BB8421D3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D63D21F-C795-F34E-990C-FAB08DE8D8D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17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07483-1AD9-5148-9406-1A881D9C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085D1-448E-A830-1BB7-8CE358264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908847" cy="4278689"/>
          </a:xfrm>
        </p:spPr>
        <p:txBody>
          <a:bodyPr>
            <a:normAutofit/>
          </a:bodyPr>
          <a:lstStyle/>
          <a:p>
            <a:r>
              <a:rPr lang="en-US" dirty="0"/>
              <a:t>Boosting review. </a:t>
            </a:r>
          </a:p>
          <a:p>
            <a:pPr lvl="1"/>
            <a:r>
              <a:rPr lang="en-US" dirty="0"/>
              <a:t>Step by step walk through of a boost. </a:t>
            </a:r>
          </a:p>
          <a:p>
            <a:r>
              <a:rPr lang="en-US" dirty="0"/>
              <a:t>Today – intro to neural networks. </a:t>
            </a:r>
          </a:p>
          <a:p>
            <a:pPr lvl="1"/>
            <a:r>
              <a:rPr lang="en-US" dirty="0"/>
              <a:t>Neural network parts, structure, and basic theory. </a:t>
            </a:r>
          </a:p>
          <a:p>
            <a:pPr lvl="1"/>
            <a:r>
              <a:rPr lang="en-US" dirty="0"/>
              <a:t>Look at neural network made by hand.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512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6242-32F5-AA40-9BBB-5747D907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Neural Network?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5C3EF-5A96-664F-82D2-2C9024F77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90568"/>
          </a:xfrm>
        </p:spPr>
        <p:txBody>
          <a:bodyPr>
            <a:normAutofit/>
          </a:bodyPr>
          <a:lstStyle/>
          <a:p>
            <a:r>
              <a:rPr lang="en-US" dirty="0"/>
              <a:t>Neural networks, as a concept, are old – dating back to the 1940s. </a:t>
            </a:r>
          </a:p>
          <a:p>
            <a:r>
              <a:rPr lang="en-US" dirty="0"/>
              <a:t>Neural networks have exploded in popularity and usage over the past few years. </a:t>
            </a:r>
          </a:p>
          <a:p>
            <a:pPr lvl="1"/>
            <a:r>
              <a:rPr lang="en-US" dirty="0"/>
              <a:t>Libraries have gotten easier to use and new model structures have been discovered. </a:t>
            </a:r>
          </a:p>
          <a:p>
            <a:pPr lvl="1"/>
            <a:r>
              <a:rPr lang="en-US" dirty="0"/>
              <a:t>Datasets have gotten larger and cheaper. </a:t>
            </a:r>
          </a:p>
          <a:p>
            <a:pPr lvl="1"/>
            <a:r>
              <a:rPr lang="en-US" dirty="0"/>
              <a:t>Processing power (specifically GPUs and derivatives) has gotten better and cheaper. </a:t>
            </a:r>
          </a:p>
          <a:p>
            <a:r>
              <a:rPr lang="en-US" dirty="0"/>
              <a:t>Neural networks tend to excel with data that is unstructured and large. </a:t>
            </a:r>
          </a:p>
          <a:p>
            <a:pPr lvl="1"/>
            <a:r>
              <a:rPr lang="en-US" dirty="0"/>
              <a:t>Many/most interesting problems fall into this!</a:t>
            </a:r>
          </a:p>
          <a:p>
            <a:pPr lvl="1"/>
            <a:r>
              <a:rPr lang="en-US" dirty="0"/>
              <a:t>Image and speech problems have been revolutionized by very large modern neural networks. </a:t>
            </a:r>
          </a:p>
          <a:p>
            <a:r>
              <a:rPr lang="en-US" dirty="0"/>
              <a:t>Neural networks can capture complex relationships in data, if we provide enough. </a:t>
            </a:r>
          </a:p>
          <a:p>
            <a:pPr lvl="1"/>
            <a:r>
              <a:rPr lang="en-US" dirty="0"/>
              <a:t>The last ~10 years have given us data and processors to take advantage of this. </a:t>
            </a:r>
          </a:p>
        </p:txBody>
      </p:sp>
    </p:spTree>
    <p:extLst>
      <p:ext uri="{BB962C8B-B14F-4D97-AF65-F5344CB8AC3E}">
        <p14:creationId xmlns:p14="http://schemas.microsoft.com/office/powerpoint/2010/main" val="1854840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CB75-9C48-4A47-B896-75E7941F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C52F6-604A-6048-B26E-BAE3AFC17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OW DATA SET SIZE AFFECTS AI PERFORMANCE – 7 HIDDEN LAYERS">
            <a:extLst>
              <a:ext uri="{FF2B5EF4-FFF2-40B4-BE49-F238E27FC236}">
                <a16:creationId xmlns:a16="http://schemas.microsoft.com/office/drawing/2014/main" id="{A9E2807E-5F84-1C49-AE45-BFEBE4E8F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75"/>
            <a:ext cx="1219200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33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mall data deep learning for Sale OFF 66%">
            <a:extLst>
              <a:ext uri="{FF2B5EF4-FFF2-40B4-BE49-F238E27FC236}">
                <a16:creationId xmlns:a16="http://schemas.microsoft.com/office/drawing/2014/main" id="{00DB6A47-0569-554F-AA8C-1C260CBD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0"/>
            <a:ext cx="11756571" cy="618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677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C038-577B-6B42-850F-5E77FF4A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7A7A1-69AC-E84D-87FD-B859730E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905" y="1928192"/>
            <a:ext cx="9732950" cy="4125290"/>
          </a:xfrm>
        </p:spPr>
        <p:txBody>
          <a:bodyPr>
            <a:normAutofit/>
          </a:bodyPr>
          <a:lstStyle/>
          <a:p>
            <a:r>
              <a:rPr lang="en-US" dirty="0"/>
              <a:t>A neural network is made up of multiple layers of neurons, which are then connected. </a:t>
            </a:r>
          </a:p>
          <a:p>
            <a:pPr lvl="1"/>
            <a:r>
              <a:rPr lang="en-US" dirty="0"/>
              <a:t>Neurons – each neuron takes in inputs, does a calculation, and produces an output. </a:t>
            </a:r>
          </a:p>
          <a:p>
            <a:pPr lvl="1"/>
            <a:r>
              <a:rPr lang="en-US" dirty="0"/>
              <a:t>Layers – each layer is one ‘step’ in the calculation process. </a:t>
            </a:r>
          </a:p>
          <a:p>
            <a:r>
              <a:rPr lang="en-US" dirty="0"/>
              <a:t>Inside this framework, there are a few important parts:</a:t>
            </a:r>
          </a:p>
          <a:p>
            <a:pPr lvl="1"/>
            <a:r>
              <a:rPr lang="en-US" dirty="0"/>
              <a:t>Weights – modifies the contribution for an input value. The m in y = m*x + b</a:t>
            </a:r>
          </a:p>
          <a:p>
            <a:pPr lvl="1"/>
            <a:r>
              <a:rPr lang="en-US" dirty="0"/>
              <a:t>Bias – shifts the entire function. The b in y = m*x +b</a:t>
            </a:r>
          </a:p>
          <a:p>
            <a:pPr lvl="1"/>
            <a:r>
              <a:rPr lang="en-US" dirty="0"/>
              <a:t>Activation function – translates the linear output of a neuron. The sigmoid in log reg. </a:t>
            </a:r>
          </a:p>
          <a:p>
            <a:pPr lvl="1"/>
            <a:r>
              <a:rPr lang="en-US" dirty="0"/>
              <a:t>Inputs/output – the same as we are used to. </a:t>
            </a:r>
          </a:p>
          <a:p>
            <a:r>
              <a:rPr lang="en-US" dirty="0"/>
              <a:t>The NN’s capacity to learn is roughly the total number of params/weights. (Maybe 100B +)</a:t>
            </a:r>
          </a:p>
        </p:txBody>
      </p:sp>
    </p:spTree>
    <p:extLst>
      <p:ext uri="{BB962C8B-B14F-4D97-AF65-F5344CB8AC3E}">
        <p14:creationId xmlns:p14="http://schemas.microsoft.com/office/powerpoint/2010/main" val="467287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70EC-B7ED-4417-10C5-3AC90E17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0C0B-20BF-FB9C-3A3B-6A37689B8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Neural Network Architecture: Types, Components &amp; Key Algorithms">
            <a:extLst>
              <a:ext uri="{FF2B5EF4-FFF2-40B4-BE49-F238E27FC236}">
                <a16:creationId xmlns:a16="http://schemas.microsoft.com/office/drawing/2014/main" id="{2582F799-9FF0-7FA4-20CC-D99C3B17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406" y="753410"/>
            <a:ext cx="8649188" cy="535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69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1704-FAAE-71DE-2F42-45453D54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FC940-601C-E9F8-5F11-7837FDD86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28191"/>
            <a:ext cx="9603275" cy="4125289"/>
          </a:xfrm>
        </p:spPr>
        <p:txBody>
          <a:bodyPr/>
          <a:lstStyle/>
          <a:p>
            <a:r>
              <a:rPr lang="en-US" dirty="0"/>
              <a:t>The structure of the layers and how they are connected can be flexible. </a:t>
            </a:r>
          </a:p>
          <a:p>
            <a:r>
              <a:rPr lang="en-US" dirty="0"/>
              <a:t>We’ll only look at ones called “fully connected” (sequential):</a:t>
            </a:r>
          </a:p>
          <a:p>
            <a:pPr lvl="1"/>
            <a:r>
              <a:rPr lang="en-US" dirty="0"/>
              <a:t>Each layer connects to the next. </a:t>
            </a:r>
          </a:p>
          <a:p>
            <a:pPr lvl="1"/>
            <a:r>
              <a:rPr lang="en-US" dirty="0"/>
              <a:t>We have one input and one output. </a:t>
            </a:r>
          </a:p>
          <a:p>
            <a:pPr lvl="1"/>
            <a:r>
              <a:rPr lang="en-US" dirty="0"/>
              <a:t>Things flow from one layer to the next, sequentially. </a:t>
            </a:r>
          </a:p>
          <a:p>
            <a:r>
              <a:rPr lang="en-US" dirty="0"/>
              <a:t>We can do almost any predicting with this structure, it isn’t much of a limitation. </a:t>
            </a:r>
          </a:p>
          <a:p>
            <a:r>
              <a:rPr lang="en-US" dirty="0"/>
              <a:t>Models with more complex structure are used for other scenarios:</a:t>
            </a:r>
          </a:p>
          <a:p>
            <a:pPr lvl="1"/>
            <a:r>
              <a:rPr lang="en-US" dirty="0"/>
              <a:t>E.g. if you have multiple inputs/outputs like autonomous vehicles. </a:t>
            </a:r>
          </a:p>
          <a:p>
            <a:pPr lvl="1"/>
            <a:r>
              <a:rPr lang="en-US" dirty="0"/>
              <a:t>Looking at sequence/order for things like time series or text (RNNs). </a:t>
            </a:r>
          </a:p>
        </p:txBody>
      </p:sp>
    </p:spTree>
    <p:extLst>
      <p:ext uri="{BB962C8B-B14F-4D97-AF65-F5344CB8AC3E}">
        <p14:creationId xmlns:p14="http://schemas.microsoft.com/office/powerpoint/2010/main" val="2207817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F0BE-CFA9-F941-9EBE-DEBF5C6D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1E6D8-F810-D447-8E7E-9698C5A4C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9D4DC3-FD09-594D-8959-7559D61A79CF}"/>
              </a:ext>
            </a:extLst>
          </p:cNvPr>
          <p:cNvGrpSpPr/>
          <p:nvPr/>
        </p:nvGrpSpPr>
        <p:grpSpPr>
          <a:xfrm>
            <a:off x="750001" y="0"/>
            <a:ext cx="10691997" cy="6494689"/>
            <a:chOff x="750001" y="0"/>
            <a:chExt cx="10691997" cy="6494689"/>
          </a:xfrm>
        </p:grpSpPr>
        <p:pic>
          <p:nvPicPr>
            <p:cNvPr id="2052" name="Picture 4" descr="A Neural Network Primer | Condé Nast Technology">
              <a:extLst>
                <a:ext uri="{FF2B5EF4-FFF2-40B4-BE49-F238E27FC236}">
                  <a16:creationId xmlns:a16="http://schemas.microsoft.com/office/drawing/2014/main" id="{4647F5B7-B4F1-7647-8BE8-1F607D04C1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8"/>
            <a:stretch/>
          </p:blipFill>
          <p:spPr bwMode="auto">
            <a:xfrm>
              <a:off x="750001" y="0"/>
              <a:ext cx="10691997" cy="649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C5E2B7-FD4E-7C48-8394-562665E42B4D}"/>
                </a:ext>
              </a:extLst>
            </p:cNvPr>
            <p:cNvSpPr txBox="1"/>
            <p:nvPr/>
          </p:nvSpPr>
          <p:spPr>
            <a:xfrm>
              <a:off x="2056753" y="1784899"/>
              <a:ext cx="697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X1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0A0D29-F7C6-044B-9E68-6D34CEAFF7F9}"/>
                </a:ext>
              </a:extLst>
            </p:cNvPr>
            <p:cNvSpPr txBox="1"/>
            <p:nvPr/>
          </p:nvSpPr>
          <p:spPr>
            <a:xfrm>
              <a:off x="2056752" y="3279373"/>
              <a:ext cx="697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X2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574785-3F83-C14B-AEF3-2DD3ED2833BE}"/>
                </a:ext>
              </a:extLst>
            </p:cNvPr>
            <p:cNvSpPr txBox="1"/>
            <p:nvPr/>
          </p:nvSpPr>
          <p:spPr>
            <a:xfrm>
              <a:off x="2056751" y="4773847"/>
              <a:ext cx="697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X3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AB0918-A674-064E-95C6-5B0F686DEB50}"/>
                </a:ext>
              </a:extLst>
            </p:cNvPr>
            <p:cNvSpPr txBox="1"/>
            <p:nvPr/>
          </p:nvSpPr>
          <p:spPr>
            <a:xfrm>
              <a:off x="9437651" y="3292863"/>
              <a:ext cx="697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4933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AC97-8EC4-3148-82CD-3F2E3F92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3E8B-2D01-7040-80D3-75D1F8BE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1853754"/>
            <a:ext cx="11410121" cy="19131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Neural networks require us to pay a little more detail to the shape of data. </a:t>
            </a:r>
          </a:p>
          <a:p>
            <a:pPr lvl="1"/>
            <a:r>
              <a:rPr lang="en-US" dirty="0"/>
              <a:t>We can and will abstract some of this out later on with the </a:t>
            </a:r>
            <a:r>
              <a:rPr lang="en-US" dirty="0" err="1"/>
              <a:t>Keras</a:t>
            </a:r>
            <a:r>
              <a:rPr lang="en-US" dirty="0"/>
              <a:t> package. </a:t>
            </a:r>
          </a:p>
          <a:p>
            <a:r>
              <a:rPr lang="en-US" dirty="0"/>
              <a:t>NN are dependent on multidimensional arrays, called tensors.  Tensors are largely interchangeable with np arrays. </a:t>
            </a:r>
          </a:p>
          <a:p>
            <a:pPr lvl="1"/>
            <a:r>
              <a:rPr lang="en-US" dirty="0"/>
              <a:t>We will need to make data into arrays in almost all cases before using it in neural networks, </a:t>
            </a:r>
            <a:r>
              <a:rPr lang="en-US" dirty="0" err="1"/>
              <a:t>dataframes</a:t>
            </a:r>
            <a:r>
              <a:rPr lang="en-US" dirty="0"/>
              <a:t> are out. </a:t>
            </a:r>
          </a:p>
          <a:p>
            <a:r>
              <a:rPr lang="en-US" dirty="0"/>
              <a:t>Internal calculations frequently use tensor math. We don’t need all the details, but we do need to understand some of it. </a:t>
            </a:r>
          </a:p>
        </p:txBody>
      </p:sp>
      <p:pic>
        <p:nvPicPr>
          <p:cNvPr id="4098" name="Picture 2" descr="Introduction to Scalars Vectors Matrices and Tensors using Python/Numpy  examples and drawings">
            <a:extLst>
              <a:ext uri="{FF2B5EF4-FFF2-40B4-BE49-F238E27FC236}">
                <a16:creationId xmlns:a16="http://schemas.microsoft.com/office/drawing/2014/main" id="{9E7F7514-77C4-DD41-BFEA-B6A1B62AD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260" y="3663263"/>
            <a:ext cx="6895339" cy="244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180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78EFF-BB7A-1B5F-7150-949CDAB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Parts -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9B4F-91EA-E6DA-120F-0A32D6186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Artificial Neural Networks">
            <a:extLst>
              <a:ext uri="{FF2B5EF4-FFF2-40B4-BE49-F238E27FC236}">
                <a16:creationId xmlns:a16="http://schemas.microsoft.com/office/drawing/2014/main" id="{DDF9FE42-1996-9A36-0C70-431D7D18B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806" y="2015732"/>
            <a:ext cx="6460820" cy="374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405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7C89-1729-3046-BC3F-8C8B85D8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Structure of a neural Network: Neuron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74036-0DA1-D645-AD83-740E2F12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753"/>
            <a:ext cx="6058641" cy="31504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A943-387C-6649-9F79-49853726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360" y="1853753"/>
            <a:ext cx="6058639" cy="3917641"/>
          </a:xfrm>
        </p:spPr>
        <p:txBody>
          <a:bodyPr>
            <a:normAutofit/>
          </a:bodyPr>
          <a:lstStyle/>
          <a:p>
            <a:r>
              <a:rPr lang="en-CA" sz="2400" dirty="0"/>
              <a:t>3 things happen in each neuron:</a:t>
            </a:r>
          </a:p>
          <a:p>
            <a:pPr lvl="1"/>
            <a:r>
              <a:rPr lang="en-CA" sz="2000" dirty="0"/>
              <a:t>First, each input is multiplied by a weight. </a:t>
            </a:r>
          </a:p>
          <a:p>
            <a:pPr lvl="1"/>
            <a:r>
              <a:rPr lang="en-CA" sz="2000" dirty="0"/>
              <a:t>Next, all the weighted inputs are added together with a bias </a:t>
            </a:r>
            <a:r>
              <a:rPr lang="en-CA" sz="2000" i="1" dirty="0"/>
              <a:t>b. </a:t>
            </a:r>
            <a:endParaRPr lang="en-CA" sz="2000" dirty="0"/>
          </a:p>
          <a:p>
            <a:pPr lvl="1"/>
            <a:r>
              <a:rPr lang="en-CA" sz="2000" dirty="0"/>
              <a:t>Finally, the sum is passed through an activation function (e.g. sigmoid - </a:t>
            </a:r>
            <a:r>
              <a:rPr lang="en-CA" sz="2000" i="1" dirty="0"/>
              <a:t>f</a:t>
            </a:r>
            <a:r>
              <a:rPr lang="en-CA" sz="2000" dirty="0"/>
              <a:t>). </a:t>
            </a:r>
          </a:p>
          <a:p>
            <a:r>
              <a:rPr lang="en-CA" sz="2400" dirty="0"/>
              <a:t>This process is called “forward propagation”. </a:t>
            </a:r>
          </a:p>
          <a:p>
            <a:r>
              <a:rPr lang="en-CA" sz="2400" dirty="0"/>
              <a:t>This is basically a logistic regression.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2E597-17AF-C346-A2FB-F19410C9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8" y="5047495"/>
            <a:ext cx="1803400" cy="100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8EAC22-5144-8147-87CE-6C777EECF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580" y="5326895"/>
            <a:ext cx="28956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A6BAA-A98B-5646-BA65-8BE6C8230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712" y="5771395"/>
            <a:ext cx="3568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06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C23D8-D1A8-20C1-D714-ACD3A77E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- Neural Network Intro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E9E8D-2FB0-5234-F785-016415226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 at theory of how they work (lots of stuff, which we’ll revisit as we go)</a:t>
            </a:r>
          </a:p>
          <a:p>
            <a:pPr lvl="1"/>
            <a:r>
              <a:rPr lang="en-US" dirty="0"/>
              <a:t>Overview of the math, but no calculations. </a:t>
            </a:r>
          </a:p>
          <a:p>
            <a:pPr lvl="1"/>
            <a:r>
              <a:rPr lang="en-US" dirty="0"/>
              <a:t>Deeper examination of gradient descent process through layers. </a:t>
            </a:r>
          </a:p>
          <a:p>
            <a:pPr lvl="1"/>
            <a:r>
              <a:rPr lang="en-US" dirty="0"/>
              <a:t>Hopefully – reasonable comprehension of what a NN is doing in training. </a:t>
            </a:r>
          </a:p>
          <a:p>
            <a:r>
              <a:rPr lang="en-US" dirty="0"/>
              <a:t>Examine sample neural network made from scratch.</a:t>
            </a:r>
          </a:p>
          <a:p>
            <a:r>
              <a:rPr lang="en-US" dirty="0"/>
              <a:t>I’m going to talk too much, sorry. Please ask/interject if needed as we go…</a:t>
            </a:r>
          </a:p>
          <a:p>
            <a:r>
              <a:rPr lang="en-US" dirty="0"/>
              <a:t>Later (Next time - 2 or 3 classes):</a:t>
            </a:r>
          </a:p>
          <a:p>
            <a:pPr lvl="1"/>
            <a:r>
              <a:rPr lang="en-US" dirty="0"/>
              <a:t>Using libraries for creating neural network models. (</a:t>
            </a:r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Keras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Basics of building and tuning neural network models. </a:t>
            </a:r>
          </a:p>
          <a:p>
            <a:r>
              <a:rPr lang="en-US" dirty="0"/>
              <a:t>Then:</a:t>
            </a:r>
          </a:p>
          <a:p>
            <a:pPr lvl="1"/>
            <a:r>
              <a:rPr lang="en-US" dirty="0"/>
              <a:t>Specific applications (e.g. images) and tools/functionality. </a:t>
            </a:r>
          </a:p>
        </p:txBody>
      </p:sp>
    </p:spTree>
    <p:extLst>
      <p:ext uri="{BB962C8B-B14F-4D97-AF65-F5344CB8AC3E}">
        <p14:creationId xmlns:p14="http://schemas.microsoft.com/office/powerpoint/2010/main" val="398689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3948-0B04-844A-8018-0EFFC30E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FC4CF-8545-8C49-94F0-25A827181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853754"/>
            <a:ext cx="6969319" cy="43085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manually perform an execution of our NN, assume:</a:t>
            </a:r>
          </a:p>
          <a:p>
            <a:pPr lvl="1"/>
            <a:r>
              <a:rPr lang="en-US" dirty="0"/>
              <a:t>x1, x2 = 2,3</a:t>
            </a:r>
          </a:p>
          <a:p>
            <a:pPr lvl="1"/>
            <a:r>
              <a:rPr lang="en-US" dirty="0"/>
              <a:t>Weights = 0,1</a:t>
            </a:r>
          </a:p>
          <a:p>
            <a:pPr lvl="1"/>
            <a:r>
              <a:rPr lang="en-US" dirty="0"/>
              <a:t>Bias = 4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Multiply by weights (also a dot product: x· w):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x1 * w1 = 2 * 0 = 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X2 * w2 = 3 * 1 = 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bias: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 + 3 + 4 = 7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Produce final output with activation function (sigmoid):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1/(1+e^-x) = 1/(1+e^-7) = .999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1EAF5-59CD-AB40-A1D2-62B8DB7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804" y="2015732"/>
            <a:ext cx="18034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8E4495-61CF-3C4F-80B4-AC630694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704" y="3518788"/>
            <a:ext cx="28956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1830D-28BB-7241-9278-28A22535D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154" y="4573223"/>
            <a:ext cx="3568700" cy="76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B031D8-D736-0ED4-FDB3-A78CB1986CFD}"/>
              </a:ext>
            </a:extLst>
          </p:cNvPr>
          <p:cNvSpPr txBox="1"/>
          <p:nvPr/>
        </p:nvSpPr>
        <p:spPr>
          <a:xfrm>
            <a:off x="7486153" y="5553835"/>
            <a:ext cx="441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here is 1-.999 or .001 if predicting.</a:t>
            </a:r>
          </a:p>
        </p:txBody>
      </p:sp>
    </p:spTree>
    <p:extLst>
      <p:ext uri="{BB962C8B-B14F-4D97-AF65-F5344CB8AC3E}">
        <p14:creationId xmlns:p14="http://schemas.microsoft.com/office/powerpoint/2010/main" val="1403343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4DE5-30AF-9E4C-B297-DF9F087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 are Layered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BFF1D-EC3F-169E-E4C4-D28F7F3D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015" y="2015732"/>
            <a:ext cx="3610709" cy="3450613"/>
          </a:xfrm>
        </p:spPr>
        <p:txBody>
          <a:bodyPr/>
          <a:lstStyle/>
          <a:p>
            <a:r>
              <a:rPr lang="en-US" dirty="0"/>
              <a:t>In practice, we use neurons by specifying the number in a layer. </a:t>
            </a:r>
          </a:p>
          <a:p>
            <a:r>
              <a:rPr lang="en-US" dirty="0"/>
              <a:t>The layer is the thing we interact with. </a:t>
            </a:r>
          </a:p>
        </p:txBody>
      </p:sp>
      <p:pic>
        <p:nvPicPr>
          <p:cNvPr id="17410" name="Picture 2" descr="It's a No Brainer: An Introduction to Neural Netwo... - Alteryx Community">
            <a:extLst>
              <a:ext uri="{FF2B5EF4-FFF2-40B4-BE49-F238E27FC236}">
                <a16:creationId xmlns:a16="http://schemas.microsoft.com/office/drawing/2014/main" id="{36F4207C-06FA-83E4-E693-259E6296A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87" y="1853753"/>
            <a:ext cx="8272413" cy="44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54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AB58-AC4D-C7C4-3AA9-20835603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the Parts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8A5C0-2C13-55CF-CE28-B36F93F6C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The tensors, inputs, weights, and activation for the structure of the network. </a:t>
            </a:r>
          </a:p>
          <a:p>
            <a:r>
              <a:rPr lang="en-US" dirty="0"/>
              <a:t>Each layer:</a:t>
            </a:r>
          </a:p>
          <a:p>
            <a:pPr lvl="1"/>
            <a:r>
              <a:rPr lang="en-US" dirty="0"/>
              <a:t>Takes in the set of inputs. (Just like any model). </a:t>
            </a:r>
          </a:p>
          <a:p>
            <a:pPr lvl="1"/>
            <a:r>
              <a:rPr lang="en-US" dirty="0"/>
              <a:t>Multiplies each by it’s weight., in bulk with a dot product (Like a regression). </a:t>
            </a:r>
          </a:p>
          <a:p>
            <a:pPr lvl="1"/>
            <a:r>
              <a:rPr lang="en-US" dirty="0"/>
              <a:t>Adds the bias. (Like a regression). </a:t>
            </a:r>
          </a:p>
          <a:p>
            <a:pPr lvl="1"/>
            <a:r>
              <a:rPr lang="en-US" dirty="0"/>
              <a:t>Goes through an activation function. (Like a sigmoid in a regression). </a:t>
            </a:r>
          </a:p>
          <a:p>
            <a:pPr lvl="1"/>
            <a:r>
              <a:rPr lang="en-US" dirty="0"/>
              <a:t>Acts as an input to the next layer, which repeats the process &lt;- This is new. </a:t>
            </a:r>
          </a:p>
          <a:p>
            <a:r>
              <a:rPr lang="en-US" dirty="0"/>
              <a:t>Each layer of the network is roughly like a logistic regression. </a:t>
            </a:r>
          </a:p>
          <a:p>
            <a:pPr lvl="1"/>
            <a:r>
              <a:rPr lang="en-US" dirty="0"/>
              <a:t>Multiple layers can each adapt the model to fit the data differently. </a:t>
            </a:r>
          </a:p>
        </p:txBody>
      </p:sp>
    </p:spTree>
    <p:extLst>
      <p:ext uri="{BB962C8B-B14F-4D97-AF65-F5344CB8AC3E}">
        <p14:creationId xmlns:p14="http://schemas.microsoft.com/office/powerpoint/2010/main" val="3770716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A13A-1017-EBD9-BEA3-AF2EFCBD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8618-3E4F-142A-3E18-73E3C2B0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649733"/>
          </a:xfrm>
        </p:spPr>
        <p:txBody>
          <a:bodyPr/>
          <a:lstStyle/>
          <a:p>
            <a:r>
              <a:rPr lang="en-US" dirty="0"/>
              <a:t>Each node takes in inputs (x values) of the outputs of each node previously. </a:t>
            </a:r>
          </a:p>
        </p:txBody>
      </p:sp>
      <p:pic>
        <p:nvPicPr>
          <p:cNvPr id="1026" name="Picture 2" descr="A Very Basic Introduction to Feed-Forward Neural Networks">
            <a:extLst>
              <a:ext uri="{FF2B5EF4-FFF2-40B4-BE49-F238E27FC236}">
                <a16:creationId xmlns:a16="http://schemas.microsoft.com/office/drawing/2014/main" id="{E2DE1473-F848-B3A4-CA11-9F0B90813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3487"/>
            <a:ext cx="12192000" cy="435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480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2991-EB40-1949-8725-0D04F910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804519"/>
            <a:ext cx="10254754" cy="1049235"/>
          </a:xfrm>
        </p:spPr>
        <p:txBody>
          <a:bodyPr/>
          <a:lstStyle/>
          <a:p>
            <a:r>
              <a:rPr lang="en-US" dirty="0"/>
              <a:t>Implementation - Dot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0360-77B0-D141-A897-7E5D33F78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1853754"/>
            <a:ext cx="10617199" cy="22955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common operation is a dot product - multiplies items at same position of two sequences. </a:t>
            </a:r>
          </a:p>
          <a:p>
            <a:pPr lvl="1"/>
            <a:r>
              <a:rPr lang="en-US" dirty="0"/>
              <a:t>Think – the python zip command, but with multiplication. </a:t>
            </a:r>
          </a:p>
          <a:p>
            <a:r>
              <a:rPr lang="en-US" dirty="0"/>
              <a:t>We can use a dot product in bulk to multiply each x by each weight in a neural network. </a:t>
            </a:r>
          </a:p>
          <a:p>
            <a:pPr lvl="1"/>
            <a:r>
              <a:rPr lang="en-US" dirty="0"/>
              <a:t>We can end up with billions of these weights and features, so lots of matrix math is needed. </a:t>
            </a:r>
          </a:p>
          <a:p>
            <a:r>
              <a:rPr lang="en-US" dirty="0"/>
              <a:t>This is faster than looping or other solutions – these operations are optimized. </a:t>
            </a:r>
          </a:p>
          <a:p>
            <a:pPr lvl="1"/>
            <a:r>
              <a:rPr lang="en-US" dirty="0"/>
              <a:t>We can use vectorized operations on tensors as a whole, so the code is simple, and we don’t need loops.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9724B-7014-6147-AEF5-C1221C74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004" y="332987"/>
            <a:ext cx="4495800" cy="1397000"/>
          </a:xfrm>
          <a:prstGeom prst="rect">
            <a:avLst/>
          </a:prstGeom>
        </p:spPr>
      </p:pic>
      <p:pic>
        <p:nvPicPr>
          <p:cNvPr id="5122" name="Picture 2" descr="neural network representation in machine learning cheap online">
            <a:extLst>
              <a:ext uri="{FF2B5EF4-FFF2-40B4-BE49-F238E27FC236}">
                <a16:creationId xmlns:a16="http://schemas.microsoft.com/office/drawing/2014/main" id="{96B549FD-5030-CF47-A315-E4C59EF16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60" b="8418"/>
          <a:stretch/>
        </p:blipFill>
        <p:spPr bwMode="auto">
          <a:xfrm>
            <a:off x="2242373" y="4149289"/>
            <a:ext cx="8384245" cy="2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315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0EDB-FFA6-EC4D-AF22-DF326FA5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5CE0A-9B3A-8D4D-9BC6-F77F2AEE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Neural networks: representation.">
            <a:extLst>
              <a:ext uri="{FF2B5EF4-FFF2-40B4-BE49-F238E27FC236}">
                <a16:creationId xmlns:a16="http://schemas.microsoft.com/office/drawing/2014/main" id="{39F18A64-5F0D-2646-8DD7-4A6CB42F6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1463"/>
            <a:ext cx="12192000" cy="631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589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0DDF7-EFA9-46C8-9D9E-5910551C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929AF-CCCD-7F1A-A45D-86288C85E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67948"/>
            <a:ext cx="9603275" cy="4085533"/>
          </a:xfrm>
        </p:spPr>
        <p:txBody>
          <a:bodyPr/>
          <a:lstStyle/>
          <a:p>
            <a:r>
              <a:rPr lang="en-US" dirty="0"/>
              <a:t>Like with gradient descent, we need to define a loss function for our model. </a:t>
            </a:r>
          </a:p>
          <a:p>
            <a:r>
              <a:rPr lang="en-US" dirty="0"/>
              <a:t>There are many options. </a:t>
            </a:r>
          </a:p>
          <a:p>
            <a:r>
              <a:rPr lang="en-US" dirty="0"/>
              <a:t>Most common:</a:t>
            </a:r>
          </a:p>
          <a:p>
            <a:pPr lvl="1"/>
            <a:r>
              <a:rPr lang="en-US" dirty="0"/>
              <a:t>Regression – MSE or RMSE. </a:t>
            </a:r>
          </a:p>
          <a:p>
            <a:pPr lvl="1"/>
            <a:r>
              <a:rPr lang="en-US" dirty="0"/>
              <a:t>Binary Classification – binary cross entropy. </a:t>
            </a:r>
          </a:p>
          <a:p>
            <a:pPr lvl="1"/>
            <a:r>
              <a:rPr lang="en-US" dirty="0"/>
              <a:t>Multiple Classification – categorical cross entropy. </a:t>
            </a:r>
          </a:p>
          <a:p>
            <a:r>
              <a:rPr lang="en-US" dirty="0"/>
              <a:t>The loss functions work exactly how we are used to previously. </a:t>
            </a:r>
          </a:p>
          <a:p>
            <a:pPr lvl="1"/>
            <a:r>
              <a:rPr lang="en-US" dirty="0"/>
              <a:t>Recall – we calculate loss from final predictions/probability for each prediction. </a:t>
            </a:r>
          </a:p>
          <a:p>
            <a:pPr lvl="1"/>
            <a:r>
              <a:rPr lang="en-US" dirty="0"/>
              <a:t>We use this one loss to adjust all of the weights in every layer. </a:t>
            </a:r>
          </a:p>
        </p:txBody>
      </p:sp>
    </p:spTree>
    <p:extLst>
      <p:ext uri="{BB962C8B-B14F-4D97-AF65-F5344CB8AC3E}">
        <p14:creationId xmlns:p14="http://schemas.microsoft.com/office/powerpoint/2010/main" val="141225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CC7B-1EBD-F29C-C59A-39FA7296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DFB4-3B71-BC6F-A32E-879638DE6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Tensorflow — BIOS-823-2020 1.0 documentation">
            <a:extLst>
              <a:ext uri="{FF2B5EF4-FFF2-40B4-BE49-F238E27FC236}">
                <a16:creationId xmlns:a16="http://schemas.microsoft.com/office/drawing/2014/main" id="{715EF4F9-584D-9FDD-D37E-08A00035D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55" y="1922705"/>
            <a:ext cx="8568721" cy="48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22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90B1-46CD-564A-90A9-FC085D4A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Structure: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539A7-4B67-1C4E-B3B4-1DD942147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301719"/>
          </a:xfrm>
        </p:spPr>
        <p:txBody>
          <a:bodyPr>
            <a:normAutofit fontScale="92500"/>
          </a:bodyPr>
          <a:lstStyle/>
          <a:p>
            <a:r>
              <a:rPr lang="en-US" dirty="0"/>
              <a:t>As we can see in the diagrams, a neural network is made up of layers. </a:t>
            </a:r>
          </a:p>
          <a:p>
            <a:r>
              <a:rPr lang="en-US" dirty="0"/>
              <a:t>Each layer represents one “step” of the processing. </a:t>
            </a:r>
          </a:p>
          <a:p>
            <a:pPr lvl="1"/>
            <a:r>
              <a:rPr lang="en-US" dirty="0"/>
              <a:t>A set of linear transformations, followed by processing through the activation function. </a:t>
            </a:r>
          </a:p>
          <a:p>
            <a:r>
              <a:rPr lang="en-US" dirty="0"/>
              <a:t>Every network has an input layer and an output layer:</a:t>
            </a:r>
          </a:p>
          <a:p>
            <a:pPr lvl="1"/>
            <a:r>
              <a:rPr lang="en-US" dirty="0"/>
              <a:t>Input layer’s input shape is sized to the number of features in the feature set. </a:t>
            </a:r>
          </a:p>
          <a:p>
            <a:pPr lvl="1"/>
            <a:r>
              <a:rPr lang="en-US" dirty="0"/>
              <a:t>Output layer output shape is sized to the # of outputs. 1 for regression, # classes for classification. </a:t>
            </a:r>
          </a:p>
          <a:p>
            <a:r>
              <a:rPr lang="en-US" dirty="0"/>
              <a:t>There can be an arbitrary number of hidden layers in between the two. </a:t>
            </a:r>
          </a:p>
          <a:p>
            <a:pPr lvl="1"/>
            <a:r>
              <a:rPr lang="en-US" dirty="0"/>
              <a:t>“Deep Learning” networks have many, over 3, potentially 100s. </a:t>
            </a:r>
          </a:p>
          <a:p>
            <a:r>
              <a:rPr lang="en-US" dirty="0"/>
              <a:t>The main layer we’ll use is Dense – meaning that each neuron in a layer is connected to each neuron in the next. </a:t>
            </a:r>
          </a:p>
        </p:txBody>
      </p:sp>
    </p:spTree>
    <p:extLst>
      <p:ext uri="{BB962C8B-B14F-4D97-AF65-F5344CB8AC3E}">
        <p14:creationId xmlns:p14="http://schemas.microsoft.com/office/powerpoint/2010/main" val="975181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B143-9845-F746-BA35-C70B15AD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A093F-2EAA-9A4D-AAE1-C9951E089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How deep should neural nets be?">
            <a:extLst>
              <a:ext uri="{FF2B5EF4-FFF2-40B4-BE49-F238E27FC236}">
                <a16:creationId xmlns:a16="http://schemas.microsoft.com/office/drawing/2014/main" id="{C1E6A10C-92A5-A442-A2DB-C727FF09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4" y="1204332"/>
            <a:ext cx="11851772" cy="444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30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FFEE-4AA6-9AB6-DB63-972D52E4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B0B06-C529-D2A5-D062-966212932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270" y="1853754"/>
            <a:ext cx="10545417" cy="4288629"/>
          </a:xfrm>
        </p:spPr>
        <p:txBody>
          <a:bodyPr>
            <a:normAutofit/>
          </a:bodyPr>
          <a:lstStyle/>
          <a:p>
            <a:r>
              <a:rPr lang="en-US" dirty="0"/>
              <a:t>There’s a new book for the neural network stuff. Read </a:t>
            </a:r>
            <a:r>
              <a:rPr lang="en-US" dirty="0" err="1"/>
              <a:t>ch.</a:t>
            </a:r>
            <a:r>
              <a:rPr lang="en-US" dirty="0"/>
              <a:t> 1+2 by end of next week. </a:t>
            </a:r>
          </a:p>
          <a:p>
            <a:pPr lvl="1"/>
            <a:r>
              <a:rPr lang="en-US" dirty="0"/>
              <a:t>Deep Learning with Python – on Brightspace, free. (Better once the TF stuff starts). </a:t>
            </a:r>
          </a:p>
          <a:p>
            <a:r>
              <a:rPr lang="en-US" dirty="0"/>
              <a:t>There’s some longer docs in the reference content folder, one on ‘backpropagation’ today.</a:t>
            </a:r>
          </a:p>
          <a:p>
            <a:pPr lvl="1"/>
            <a:r>
              <a:rPr lang="en-US" dirty="0"/>
              <a:t>Has a good explanation of the math, with images of the matrix operations (for background). </a:t>
            </a:r>
          </a:p>
          <a:p>
            <a:r>
              <a:rPr lang="en-US" dirty="0"/>
              <a:t>By next week or week after you’d benefit from accelerated </a:t>
            </a:r>
            <a:r>
              <a:rPr lang="en-US" dirty="0" err="1"/>
              <a:t>tensorflow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One month from roughly the start of next week or so will likely do you fine. (Final due Apr 16)</a:t>
            </a:r>
          </a:p>
          <a:p>
            <a:pPr lvl="1"/>
            <a:r>
              <a:rPr lang="en-US" dirty="0"/>
              <a:t>If you have an </a:t>
            </a:r>
            <a:r>
              <a:rPr lang="en-US" dirty="0" err="1"/>
              <a:t>nVidia</a:t>
            </a:r>
            <a:r>
              <a:rPr lang="en-US" dirty="0"/>
              <a:t> graphics card, you can likely run it locally.</a:t>
            </a:r>
          </a:p>
          <a:p>
            <a:pPr lvl="1"/>
            <a:r>
              <a:rPr lang="en-US" dirty="0"/>
              <a:t>For most people, the Google </a:t>
            </a:r>
            <a:r>
              <a:rPr lang="en-US" dirty="0" err="1"/>
              <a:t>Colab</a:t>
            </a:r>
            <a:r>
              <a:rPr lang="en-US" dirty="0"/>
              <a:t> subscription that’s ~$15 a month is likely best. </a:t>
            </a:r>
          </a:p>
          <a:p>
            <a:pPr lvl="1"/>
            <a:r>
              <a:rPr lang="en-US" dirty="0"/>
              <a:t>If you have an Apple Silicon Mac, you can accelerate, but may be too slow for large examples. </a:t>
            </a:r>
          </a:p>
          <a:p>
            <a:r>
              <a:rPr lang="en-US" dirty="0"/>
              <a:t>Need to install </a:t>
            </a:r>
            <a:r>
              <a:rPr lang="en-US" dirty="0" err="1"/>
              <a:t>tensorflow</a:t>
            </a:r>
            <a:r>
              <a:rPr lang="en-US" dirty="0"/>
              <a:t> next week – varies depending on GPU, google it, the inst. are good. </a:t>
            </a:r>
          </a:p>
        </p:txBody>
      </p:sp>
    </p:spTree>
    <p:extLst>
      <p:ext uri="{BB962C8B-B14F-4D97-AF65-F5344CB8AC3E}">
        <p14:creationId xmlns:p14="http://schemas.microsoft.com/office/powerpoint/2010/main" val="3596745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41CB-B1EA-0949-A420-2728EE4A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Structure: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EEF1D-795E-6A4A-B7F8-ECC9AE9B4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1853754"/>
            <a:ext cx="11452302" cy="4199727"/>
          </a:xfrm>
        </p:spPr>
        <p:txBody>
          <a:bodyPr>
            <a:normAutofit/>
          </a:bodyPr>
          <a:lstStyle/>
          <a:p>
            <a:r>
              <a:rPr lang="en-US" dirty="0"/>
              <a:t>Middle layers are called “hidden layers”. </a:t>
            </a:r>
          </a:p>
          <a:p>
            <a:r>
              <a:rPr lang="en-US" dirty="0"/>
              <a:t>There are other layers that can do other stuff as well:</a:t>
            </a:r>
          </a:p>
          <a:p>
            <a:pPr lvl="1"/>
            <a:r>
              <a:rPr lang="en-US" dirty="0"/>
              <a:t>E.g. normalization, regularization, flattening, reshaping,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We generally aren’t referring to these when talking about the NN’s calculation execution. </a:t>
            </a:r>
          </a:p>
          <a:p>
            <a:r>
              <a:rPr lang="en-US" dirty="0"/>
              <a:t>The number of layers and the number of neurons in each layer are configurable. </a:t>
            </a:r>
          </a:p>
          <a:p>
            <a:pPr lvl="1"/>
            <a:r>
              <a:rPr lang="en-US" dirty="0"/>
              <a:t>The number of neurons a NN has is it’s capacity. Larger capacity networks can model more complex relationships. </a:t>
            </a:r>
          </a:p>
          <a:p>
            <a:pPr lvl="1"/>
            <a:r>
              <a:rPr lang="en-US" dirty="0"/>
              <a:t>Number of neurons is the width, number of layers is the depth. </a:t>
            </a:r>
          </a:p>
          <a:p>
            <a:pPr lvl="1"/>
            <a:r>
              <a:rPr lang="en-US" dirty="0"/>
              <a:t>“Proper” size of a network is an open question. We’ll look at some guidelines later. </a:t>
            </a:r>
          </a:p>
          <a:p>
            <a:pPr lvl="1"/>
            <a:r>
              <a:rPr lang="en-US" dirty="0"/>
              <a:t>For the moment, try hidden 2-4 layers, each with the same # of neurons as features. </a:t>
            </a:r>
          </a:p>
        </p:txBody>
      </p:sp>
    </p:spTree>
    <p:extLst>
      <p:ext uri="{BB962C8B-B14F-4D97-AF65-F5344CB8AC3E}">
        <p14:creationId xmlns:p14="http://schemas.microsoft.com/office/powerpoint/2010/main" val="2119585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16EF-C36D-805B-B6EB-9096F0BF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13A12-6CB7-07E2-2CB0-A60B620D7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516" y="1853754"/>
            <a:ext cx="10636801" cy="4199727"/>
          </a:xfrm>
        </p:spPr>
        <p:txBody>
          <a:bodyPr>
            <a:normAutofit/>
          </a:bodyPr>
          <a:lstStyle/>
          <a:p>
            <a:r>
              <a:rPr lang="en-US" dirty="0"/>
              <a:t>While a neural network can have any number of layers, two are standard and required.  </a:t>
            </a:r>
          </a:p>
          <a:p>
            <a:r>
              <a:rPr lang="en-US" dirty="0"/>
              <a:t>Input layer – takes in the original data, so it accommodates the number of features in the data. </a:t>
            </a:r>
          </a:p>
          <a:p>
            <a:pPr lvl="1"/>
            <a:r>
              <a:rPr lang="en-US" dirty="0"/>
              <a:t>Note: prep steps like encoding or imputing </a:t>
            </a:r>
            <a:r>
              <a:rPr lang="en-US" i="1" dirty="0"/>
              <a:t>may</a:t>
            </a:r>
            <a:r>
              <a:rPr lang="en-US" dirty="0"/>
              <a:t> be done before or with other layers. </a:t>
            </a:r>
          </a:p>
          <a:p>
            <a:pPr lvl="1"/>
            <a:r>
              <a:rPr lang="en-US" dirty="0"/>
              <a:t>For later - the input can accept data that is in 2 or more dimensions. </a:t>
            </a:r>
          </a:p>
          <a:p>
            <a:r>
              <a:rPr lang="en-US" dirty="0"/>
              <a:t>Output layer – produces the final output our prediction needs (rules-of-thumb):</a:t>
            </a:r>
          </a:p>
          <a:p>
            <a:pPr lvl="1"/>
            <a:r>
              <a:rPr lang="en-US" dirty="0"/>
              <a:t>Regression – linear or no activation function. 1 output neuron. </a:t>
            </a:r>
          </a:p>
          <a:p>
            <a:pPr lvl="1"/>
            <a:r>
              <a:rPr lang="en-US" dirty="0"/>
              <a:t>Classification – sigmoid activation function. 1 output neuron. </a:t>
            </a:r>
          </a:p>
          <a:p>
            <a:pPr lvl="1"/>
            <a:r>
              <a:rPr lang="en-US" dirty="0"/>
              <a:t>Multiclass Classification – </a:t>
            </a:r>
            <a:r>
              <a:rPr lang="en-US" dirty="0" err="1"/>
              <a:t>softmax</a:t>
            </a:r>
            <a:r>
              <a:rPr lang="en-US" dirty="0"/>
              <a:t> activation function. N-classes output neuron. </a:t>
            </a:r>
          </a:p>
          <a:p>
            <a:pPr lvl="1"/>
            <a:r>
              <a:rPr lang="en-US" dirty="0"/>
              <a:t>Multilabel – sigmoid activation function. 1 output neuron per class. </a:t>
            </a:r>
          </a:p>
          <a:p>
            <a:pPr lvl="1"/>
            <a:r>
              <a:rPr lang="en-US" dirty="0"/>
              <a:t>Translates the current value of the output into an actual prediction. (Equivalent to sigmoid in log reg)</a:t>
            </a:r>
          </a:p>
        </p:txBody>
      </p:sp>
    </p:spTree>
    <p:extLst>
      <p:ext uri="{BB962C8B-B14F-4D97-AF65-F5344CB8AC3E}">
        <p14:creationId xmlns:p14="http://schemas.microsoft.com/office/powerpoint/2010/main" val="1010373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95E7E-9C21-9BE4-EEE3-9AFFD9BC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C8E4-4F6D-507E-B031-7F99357C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1C42-4CA0-4271-A530-3B3579381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How deep should neural nets be?">
            <a:extLst>
              <a:ext uri="{FF2B5EF4-FFF2-40B4-BE49-F238E27FC236}">
                <a16:creationId xmlns:a16="http://schemas.microsoft.com/office/drawing/2014/main" id="{3D1E9427-1A31-A299-0E40-4C4266CC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4" y="1204332"/>
            <a:ext cx="11851772" cy="444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84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4EC0-FEB4-0154-56F9-3426F26F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36E4-EA6B-1C73-F6A4-2E2B21342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/>
          </a:bodyPr>
          <a:lstStyle/>
          <a:p>
            <a:r>
              <a:rPr lang="en-US" dirty="0"/>
              <a:t>This is easier to picture with image classification, but each layer “sees” the data differently. </a:t>
            </a:r>
          </a:p>
          <a:p>
            <a:pPr lvl="1"/>
            <a:r>
              <a:rPr lang="en-US" dirty="0"/>
              <a:t>Each layer gets a different transformation of the data. </a:t>
            </a:r>
          </a:p>
          <a:p>
            <a:r>
              <a:rPr lang="en-US" dirty="0"/>
              <a:t>Layers learn from the representation it sees, and weights are updated to minimize error. </a:t>
            </a:r>
          </a:p>
          <a:p>
            <a:pPr lvl="1"/>
            <a:r>
              <a:rPr lang="en-US" dirty="0"/>
              <a:t>Each layer is learning what representation of the data helps at that point. </a:t>
            </a:r>
          </a:p>
          <a:p>
            <a:pPr lvl="1"/>
            <a:r>
              <a:rPr lang="en-US" dirty="0"/>
              <a:t>The layers are dependent of those before them, so they are adapting to those changes too. </a:t>
            </a:r>
          </a:p>
          <a:p>
            <a:pPr lvl="1"/>
            <a:r>
              <a:rPr lang="en-US" dirty="0"/>
              <a:t>We can think of these layers as generating new features for the next layer to predict. </a:t>
            </a:r>
          </a:p>
          <a:p>
            <a:pPr lvl="1"/>
            <a:r>
              <a:rPr lang="en-US" dirty="0"/>
              <a:t>The final layer predicts from features it sees, made from features the prior layer sees,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This ability to adapt, and adapt to the adaptations, makes neural networks very good at complex tasks like images, video, genetics, sound,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In general, networks with many layers tend to perform best in most task. This varies widely. </a:t>
            </a:r>
          </a:p>
        </p:txBody>
      </p:sp>
    </p:spTree>
    <p:extLst>
      <p:ext uri="{BB962C8B-B14F-4D97-AF65-F5344CB8AC3E}">
        <p14:creationId xmlns:p14="http://schemas.microsoft.com/office/powerpoint/2010/main" val="55668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8202-BE55-0CEB-5171-90F9C802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FCC4A-33EC-AD6C-DCC5-8C47384CC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ython - How to view the intermediate layers of a keras model? - Stack  Overflow">
            <a:extLst>
              <a:ext uri="{FF2B5EF4-FFF2-40B4-BE49-F238E27FC236}">
                <a16:creationId xmlns:a16="http://schemas.microsoft.com/office/drawing/2014/main" id="{01EA3996-5717-F52E-4AA3-B0CE9648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510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2526F-A22F-B137-CAD9-9C4A3FFD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74976-1B94-1915-9473-7EA312A01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Multiple layers are what allow a neural network to capture non-linear relationships. </a:t>
            </a:r>
          </a:p>
          <a:p>
            <a:r>
              <a:rPr lang="en-US" dirty="0"/>
              <a:t>A one-layer neural network is just a logistic regression. </a:t>
            </a:r>
          </a:p>
          <a:p>
            <a:r>
              <a:rPr lang="en-US" dirty="0"/>
              <a:t>When a hidden layer is added, the model becomes able to capture more relationships. </a:t>
            </a:r>
          </a:p>
          <a:p>
            <a:pPr lvl="1"/>
            <a:r>
              <a:rPr lang="en-US" dirty="0"/>
              <a:t>More layers -&gt; more (theoretical) complexity.</a:t>
            </a:r>
          </a:p>
          <a:p>
            <a:r>
              <a:rPr lang="en-US" dirty="0"/>
              <a:t>“Deep Learning” models are those with many hidden layers. </a:t>
            </a:r>
          </a:p>
          <a:p>
            <a:pPr lvl="1"/>
            <a:r>
              <a:rPr lang="en-US" dirty="0"/>
              <a:t> Most things like image recognition are quite deep. </a:t>
            </a:r>
          </a:p>
          <a:p>
            <a:pPr lvl="1"/>
            <a:r>
              <a:rPr lang="en-US" dirty="0"/>
              <a:t>Natural things have complex relationships, deep models are able to capture that (given data). </a:t>
            </a:r>
          </a:p>
          <a:p>
            <a:r>
              <a:rPr lang="en-US" dirty="0"/>
              <a:t>We construct our NN from layers kind of like how we assemble a pipe of transformers.</a:t>
            </a:r>
          </a:p>
          <a:p>
            <a:r>
              <a:rPr lang="en-US" dirty="0"/>
              <a:t>The layers rely on the activation to do this…</a:t>
            </a:r>
          </a:p>
        </p:txBody>
      </p:sp>
    </p:spTree>
    <p:extLst>
      <p:ext uri="{BB962C8B-B14F-4D97-AF65-F5344CB8AC3E}">
        <p14:creationId xmlns:p14="http://schemas.microsoft.com/office/powerpoint/2010/main" val="3425502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593-D38D-E0BC-A04A-975159195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76AD5-9081-5B19-DF06-96A58ED69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Plots of activation functions used. | Download Scientific Diagram">
            <a:extLst>
              <a:ext uri="{FF2B5EF4-FFF2-40B4-BE49-F238E27FC236}">
                <a16:creationId xmlns:a16="http://schemas.microsoft.com/office/drawing/2014/main" id="{AD3ACFB9-D79E-3073-6436-6D13D8D12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40" y="1853754"/>
            <a:ext cx="7312320" cy="488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291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AC75-5EB5-E647-BED8-F0680B43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04519"/>
            <a:ext cx="10216654" cy="1049235"/>
          </a:xfrm>
        </p:spPr>
        <p:txBody>
          <a:bodyPr/>
          <a:lstStyle/>
          <a:p>
            <a:r>
              <a:rPr lang="en-US" dirty="0"/>
              <a:t>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B6A-EA28-F040-8B27-987557D1B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005" y="2015732"/>
            <a:ext cx="10095849" cy="4117439"/>
          </a:xfrm>
        </p:spPr>
        <p:txBody>
          <a:bodyPr>
            <a:normAutofit/>
          </a:bodyPr>
          <a:lstStyle/>
          <a:p>
            <a:r>
              <a:rPr lang="en-US" dirty="0"/>
              <a:t>Each layer calculates the linear combination, then runs it through an activation function. </a:t>
            </a:r>
          </a:p>
          <a:p>
            <a:pPr lvl="1"/>
            <a:r>
              <a:rPr lang="en-US" dirty="0"/>
              <a:t>We can think of the activation function as the sigmoid, though we’ll usually use others.</a:t>
            </a:r>
          </a:p>
          <a:p>
            <a:r>
              <a:rPr lang="en-US" dirty="0"/>
              <a:t>This activation function determines in the neuron “fires”, or gives an output:</a:t>
            </a:r>
          </a:p>
          <a:p>
            <a:pPr lvl="1"/>
            <a:r>
              <a:rPr lang="en-US" dirty="0"/>
              <a:t>Easiest to visualize is the </a:t>
            </a:r>
            <a:r>
              <a:rPr lang="en-US" dirty="0" err="1"/>
              <a:t>ReLU</a:t>
            </a:r>
            <a:r>
              <a:rPr lang="en-US" dirty="0"/>
              <a:t> function pictured in the top right. </a:t>
            </a:r>
          </a:p>
          <a:p>
            <a:pPr lvl="1"/>
            <a:r>
              <a:rPr lang="en-US" dirty="0"/>
              <a:t>This allows the network to learn complex, non-linear patterns. </a:t>
            </a:r>
          </a:p>
          <a:p>
            <a:r>
              <a:rPr lang="en-US" dirty="0"/>
              <a:t>Each neuron calculation sums the weights*inputs, + bias then the output is determined by that value run through the activation function. </a:t>
            </a:r>
          </a:p>
          <a:p>
            <a:pPr lvl="1"/>
            <a:r>
              <a:rPr lang="en-US" b="1" dirty="0"/>
              <a:t>Introduces non-linearity, </a:t>
            </a:r>
            <a:r>
              <a:rPr lang="en-US" dirty="0"/>
              <a:t>otherwise the NN would be a big linear equation. </a:t>
            </a:r>
          </a:p>
          <a:p>
            <a:r>
              <a:rPr lang="en-US" dirty="0"/>
              <a:t>Layers + activation allow for a model to learn complex things. </a:t>
            </a:r>
          </a:p>
          <a:p>
            <a:pPr lvl="1"/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5105DB9-60D4-3E4A-A072-156A51CC2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" t="17281" r="2108" b="7933"/>
          <a:stretch/>
        </p:blipFill>
        <p:spPr bwMode="auto">
          <a:xfrm>
            <a:off x="8563429" y="1"/>
            <a:ext cx="3628571" cy="203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Four Key Activation Functions: ReLU, Sigmoid, Tanh and Softmax | by  Francesco Franco | The Deep Hub | Medium">
            <a:extLst>
              <a:ext uri="{FF2B5EF4-FFF2-40B4-BE49-F238E27FC236}">
                <a16:creationId xmlns:a16="http://schemas.microsoft.com/office/drawing/2014/main" id="{9066A97D-3B18-A45C-5B1A-C22EFCBFE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41" y="420268"/>
            <a:ext cx="2864588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039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3E46-4E89-D54E-7777-C750F3AB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Activations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1A657-FD76-8CD1-0E97-F3BA2D02E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The activation functions inside the hidden layers can vary.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or one of it’s cousins is our normal default. </a:t>
            </a:r>
          </a:p>
          <a:p>
            <a:pPr lvl="1"/>
            <a:r>
              <a:rPr lang="en-US" dirty="0"/>
              <a:t>These are tunable, though we normally use common ones for type of task. </a:t>
            </a:r>
          </a:p>
          <a:p>
            <a:pPr lvl="1"/>
            <a:r>
              <a:rPr lang="en-US" dirty="0"/>
              <a:t>We set it for the layer, it applies to all neurons in that layer. </a:t>
            </a:r>
          </a:p>
          <a:p>
            <a:r>
              <a:rPr lang="en-US" dirty="0"/>
              <a:t>Each activation function causes the transformation of that layer to differ. </a:t>
            </a:r>
          </a:p>
          <a:p>
            <a:pPr lvl="1"/>
            <a:r>
              <a:rPr lang="en-US" dirty="0"/>
              <a:t>Has the effect of having different layers “learn different aspects” of data. </a:t>
            </a:r>
          </a:p>
          <a:p>
            <a:pPr lvl="1"/>
            <a:r>
              <a:rPr lang="en-US" dirty="0"/>
              <a:t>Easier to visualize later, when we are using images. </a:t>
            </a:r>
          </a:p>
          <a:p>
            <a:r>
              <a:rPr lang="en-US" dirty="0"/>
              <a:t>With larger models, we can have networks that can learn in great detail. </a:t>
            </a:r>
          </a:p>
          <a:p>
            <a:pPr lvl="1"/>
            <a:r>
              <a:rPr lang="en-US" dirty="0"/>
              <a:t>Each layer is basically adjusting to become ‘good features’ for the next layer. </a:t>
            </a:r>
          </a:p>
          <a:p>
            <a:pPr lvl="1"/>
            <a:r>
              <a:rPr lang="en-US" dirty="0"/>
              <a:t>Having multiple layers of these adjustments can capture very complex patterns. </a:t>
            </a:r>
          </a:p>
        </p:txBody>
      </p:sp>
    </p:spTree>
    <p:extLst>
      <p:ext uri="{BB962C8B-B14F-4D97-AF65-F5344CB8AC3E}">
        <p14:creationId xmlns:p14="http://schemas.microsoft.com/office/powerpoint/2010/main" val="3988829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7A4D-F2C4-2F03-A005-4FAB2D08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E2D20-E5E6-A51C-E196-0EF54BCF7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ommon activation functions in artificial neural networks (NNs) that... |  Download Scientific Diagram">
            <a:extLst>
              <a:ext uri="{FF2B5EF4-FFF2-40B4-BE49-F238E27FC236}">
                <a16:creationId xmlns:a16="http://schemas.microsoft.com/office/drawing/2014/main" id="{EB0D4770-730A-C490-FA72-66BED175D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0"/>
            <a:ext cx="895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94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C73A-2428-3D41-B54E-0C8AB58718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Networks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52E88-3215-6347-BF56-C73B9B22B1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54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E4D0-1770-7840-9BB0-8C2FD706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Output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4EB94-FFC7-E547-9167-915CEE0C9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42" y="1853754"/>
            <a:ext cx="8796673" cy="41997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One different scenario we need to pay attention to is the activation on the output.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This is analogous to using the sigmoid to do a logistic regression.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We have one output neuron per </a:t>
            </a:r>
            <a:r>
              <a:rPr lang="en-US" sz="1800" i="1" dirty="0"/>
              <a:t>value generated </a:t>
            </a:r>
            <a:r>
              <a:rPr lang="en-US" sz="1800" dirty="0"/>
              <a:t>by the model’s prediction. 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More specifically, in classification, it’d be the number of probabilities.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If the problem is a regression, we don’t need one (linear). We want raw values.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If the problem is a classification, we need one to produce class estimates: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Multiclass – </a:t>
            </a:r>
            <a:r>
              <a:rPr lang="en-US" dirty="0" err="1"/>
              <a:t>Softmax</a:t>
            </a:r>
            <a:r>
              <a:rPr lang="en-US" dirty="0"/>
              <a:t> activation, one output neuron per class. (pictured)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Binary – Sigmoid, one output neuron.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Multilabel – Sigmoid activation, one output neuron per class. (0+ labels per record).</a:t>
            </a:r>
          </a:p>
          <a:p>
            <a:pPr>
              <a:lnSpc>
                <a:spcPct val="110000"/>
              </a:lnSpc>
            </a:pPr>
            <a:r>
              <a:rPr lang="en-US" dirty="0"/>
              <a:t>These are pretty much fixed – the output layer is defined by what is predicted. </a:t>
            </a:r>
          </a:p>
        </p:txBody>
      </p:sp>
      <p:pic>
        <p:nvPicPr>
          <p:cNvPr id="13314" name="Picture 2" descr="Softmax and Uncertainty. The softmax function carries a… | by Z Singer |  Towards Data Science">
            <a:extLst>
              <a:ext uri="{FF2B5EF4-FFF2-40B4-BE49-F238E27FC236}">
                <a16:creationId xmlns:a16="http://schemas.microsoft.com/office/drawing/2014/main" id="{BE1C59F3-FD78-404B-ACB6-37DF21A17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3548" y="1977888"/>
            <a:ext cx="3419243" cy="34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993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7EF7-F264-51FD-0688-E5CC359C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04294-23C9-9979-D170-E5581117E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The forward path and the backward path of a four-layer CNN [46]. w (·)... |  Download Scientific Diagram">
            <a:extLst>
              <a:ext uri="{FF2B5EF4-FFF2-40B4-BE49-F238E27FC236}">
                <a16:creationId xmlns:a16="http://schemas.microsoft.com/office/drawing/2014/main" id="{75BB82C2-F67C-26EF-1CD3-415045769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16" y="1701800"/>
            <a:ext cx="92710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89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EF4D-F72B-4042-AC5A-CBDD01CB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Execution -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4BEC7-A7A8-1B42-B673-3C7B0F9ED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937" y="2015732"/>
            <a:ext cx="10036097" cy="4037749"/>
          </a:xfrm>
        </p:spPr>
        <p:txBody>
          <a:bodyPr/>
          <a:lstStyle/>
          <a:p>
            <a:r>
              <a:rPr lang="en-US" dirty="0"/>
              <a:t>Now we have the main pieces of a neural network, we can look at the execution.</a:t>
            </a:r>
          </a:p>
          <a:p>
            <a:r>
              <a:rPr lang="en-US" dirty="0"/>
              <a:t>Training a neural network has two parts – forward propagation and backward propagation.</a:t>
            </a:r>
          </a:p>
          <a:p>
            <a:r>
              <a:rPr lang="en-US" dirty="0"/>
              <a:t>Forward propagation (generate a prediction and loss measure): </a:t>
            </a:r>
          </a:p>
          <a:p>
            <a:pPr lvl="1"/>
            <a:r>
              <a:rPr lang="en-US" dirty="0"/>
              <a:t>Start at the input, do all calculations to make a prediction or a batch of predictions. </a:t>
            </a:r>
          </a:p>
          <a:p>
            <a:pPr lvl="1"/>
            <a:r>
              <a:rPr lang="en-US" dirty="0"/>
              <a:t>This is what we walked through with one neuron above. </a:t>
            </a:r>
          </a:p>
          <a:p>
            <a:pPr lvl="1"/>
            <a:r>
              <a:rPr lang="en-US" dirty="0"/>
              <a:t>At the end, calculate loss – the error of our prediction. </a:t>
            </a:r>
          </a:p>
          <a:p>
            <a:r>
              <a:rPr lang="en-US" dirty="0"/>
              <a:t>Backward propagation:</a:t>
            </a:r>
          </a:p>
          <a:p>
            <a:pPr lvl="1"/>
            <a:r>
              <a:rPr lang="en-US" dirty="0"/>
              <a:t>Work backwards from the error to the input layer, adjust weights. </a:t>
            </a:r>
          </a:p>
          <a:p>
            <a:r>
              <a:rPr lang="en-US" dirty="0"/>
              <a:t>This is just like gradient descent in a logistic regression, but with more steps. </a:t>
            </a:r>
          </a:p>
        </p:txBody>
      </p:sp>
    </p:spTree>
    <p:extLst>
      <p:ext uri="{BB962C8B-B14F-4D97-AF65-F5344CB8AC3E}">
        <p14:creationId xmlns:p14="http://schemas.microsoft.com/office/powerpoint/2010/main" val="296875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77F1-7DF7-EC70-6AC4-AC2A4EBF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A0BCC-011A-850A-D4DF-22AE946AD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6590452" cy="4037749"/>
          </a:xfrm>
        </p:spPr>
        <p:txBody>
          <a:bodyPr/>
          <a:lstStyle/>
          <a:p>
            <a:r>
              <a:rPr lang="en-US" dirty="0"/>
              <a:t>Forward propagation is just generating a prediction (or a batch of them). </a:t>
            </a:r>
          </a:p>
          <a:p>
            <a:r>
              <a:rPr lang="en-US" dirty="0"/>
              <a:t>In generative models, this is often called inference. </a:t>
            </a:r>
          </a:p>
          <a:p>
            <a:r>
              <a:rPr lang="en-US" dirty="0"/>
              <a:t>The prediction is just like gradient descent – get prediction, calculate loss. </a:t>
            </a:r>
          </a:p>
          <a:p>
            <a:r>
              <a:rPr lang="en-US" dirty="0"/>
              <a:t>We update weights every batch, so we’d do a batch worth of predictions and tabulate their errors. </a:t>
            </a:r>
          </a:p>
        </p:txBody>
      </p:sp>
      <p:pic>
        <p:nvPicPr>
          <p:cNvPr id="10242" name="Picture 2" descr="An elegant way to represent forward propagation and back propagation in a neural  network - DataScienceCentral.com">
            <a:extLst>
              <a:ext uri="{FF2B5EF4-FFF2-40B4-BE49-F238E27FC236}">
                <a16:creationId xmlns:a16="http://schemas.microsoft.com/office/drawing/2014/main" id="{47374B07-A922-DE42-AFD8-298875FB2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85"/>
          <a:stretch/>
        </p:blipFill>
        <p:spPr bwMode="auto">
          <a:xfrm>
            <a:off x="8257931" y="2299588"/>
            <a:ext cx="3687885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76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5CA9-C99F-B09F-1EC5-7DEF1B97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0655A-38C3-27C5-4549-80BC27F32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492021" cy="4065931"/>
          </a:xfrm>
        </p:spPr>
        <p:txBody>
          <a:bodyPr/>
          <a:lstStyle/>
          <a:p>
            <a:r>
              <a:rPr lang="en-US" dirty="0"/>
              <a:t>Most of the work is done in backwards propagation. </a:t>
            </a:r>
          </a:p>
          <a:p>
            <a:r>
              <a:rPr lang="en-US" dirty="0"/>
              <a:t>The loss is ‘divided’ amongst inputs, and weights are updated. </a:t>
            </a:r>
          </a:p>
          <a:p>
            <a:pPr lvl="1"/>
            <a:r>
              <a:rPr lang="en-US" dirty="0"/>
              <a:t>Each neuron has several inputs. </a:t>
            </a:r>
          </a:p>
          <a:p>
            <a:pPr lvl="1"/>
            <a:r>
              <a:rPr lang="en-US" dirty="0"/>
              <a:t>The error is divided amongst them. </a:t>
            </a:r>
          </a:p>
          <a:p>
            <a:r>
              <a:rPr lang="en-US" dirty="0"/>
              <a:t>This is done all the way back to the first layer. </a:t>
            </a:r>
          </a:p>
        </p:txBody>
      </p:sp>
      <p:pic>
        <p:nvPicPr>
          <p:cNvPr id="11266" name="Picture 2" descr="An elegant way to represent forward propagation and back propagation in a neural  network - DataScienceCentral.com">
            <a:extLst>
              <a:ext uri="{FF2B5EF4-FFF2-40B4-BE49-F238E27FC236}">
                <a16:creationId xmlns:a16="http://schemas.microsoft.com/office/drawing/2014/main" id="{14B0E211-A003-79A4-21C6-AF5A97509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3"/>
          <a:stretch/>
        </p:blipFill>
        <p:spPr bwMode="auto">
          <a:xfrm>
            <a:off x="5943599" y="1987550"/>
            <a:ext cx="6127142" cy="406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581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D148-9198-7F47-BE45-4EA046183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NN Execution: Backwards Propagation</a:t>
            </a:r>
          </a:p>
        </p:txBody>
      </p:sp>
      <p:pic>
        <p:nvPicPr>
          <p:cNvPr id="14340" name="Picture 4" descr="Endnotes">
            <a:extLst>
              <a:ext uri="{FF2B5EF4-FFF2-40B4-BE49-F238E27FC236}">
                <a16:creationId xmlns:a16="http://schemas.microsoft.com/office/drawing/2014/main" id="{17666900-1E2D-FB43-A192-7262F0EE0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13893"/>
            <a:ext cx="5600358" cy="342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5D99-A62E-3B4C-83AF-BBA3B5EEC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8971" y="1853754"/>
            <a:ext cx="6633029" cy="41997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Backwards propagation takes the error from the prediction and translates it to errors in the weights and biases.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We start the FP with a set of inputs, weights, and biases.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To minimize error we need to adjust weights and biases.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BP uses derivatives to translate the error </a:t>
            </a:r>
            <a:r>
              <a:rPr lang="en-US" sz="2000" dirty="0" err="1"/>
              <a:t>w.r.t.</a:t>
            </a:r>
            <a:r>
              <a:rPr lang="en-US" sz="2000" dirty="0"/>
              <a:t> y from our prediction, to gradients of error </a:t>
            </a:r>
            <a:r>
              <a:rPr lang="en-US" sz="2000" dirty="0" err="1"/>
              <a:t>w.r.t.</a:t>
            </a:r>
            <a:r>
              <a:rPr lang="en-US" sz="2000" dirty="0"/>
              <a:t> each weight and bias.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weights and biases are then adjusted with these gradients and gradient descent.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This process repeats through each layer. Error </a:t>
            </a:r>
            <a:r>
              <a:rPr lang="en-US" sz="2000" dirty="0" err="1"/>
              <a:t>w.r.t.</a:t>
            </a:r>
            <a:r>
              <a:rPr lang="en-US" sz="2000" dirty="0"/>
              <a:t> output -&gt; error </a:t>
            </a:r>
            <a:r>
              <a:rPr lang="en-US" sz="2000" dirty="0" err="1"/>
              <a:t>w.r.t.</a:t>
            </a:r>
            <a:r>
              <a:rPr lang="en-US" sz="2000" dirty="0"/>
              <a:t> inputs. </a:t>
            </a:r>
          </a:p>
        </p:txBody>
      </p:sp>
    </p:spTree>
    <p:extLst>
      <p:ext uri="{BB962C8B-B14F-4D97-AF65-F5344CB8AC3E}">
        <p14:creationId xmlns:p14="http://schemas.microsoft.com/office/powerpoint/2010/main" val="1667162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n introduction to backpropagation">
            <a:extLst>
              <a:ext uri="{FF2B5EF4-FFF2-40B4-BE49-F238E27FC236}">
                <a16:creationId xmlns:a16="http://schemas.microsoft.com/office/drawing/2014/main" id="{54736ABE-EA13-32A9-48E0-99A2D1C997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78" y="0"/>
            <a:ext cx="10747375" cy="605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195E0-F183-1E9B-D212-ABD7B929A7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4294967295"/>
          </p:nvPr>
        </p:nvSpPr>
        <p:spPr>
          <a:xfrm>
            <a:off x="8061924" y="3447288"/>
            <a:ext cx="3003029" cy="26241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 – feature.</a:t>
            </a:r>
          </a:p>
          <a:p>
            <a:r>
              <a:rPr lang="en-US" dirty="0"/>
              <a:t>W – weight. </a:t>
            </a:r>
          </a:p>
          <a:p>
            <a:r>
              <a:rPr lang="en-US" dirty="0"/>
              <a:t>B – bias. </a:t>
            </a:r>
          </a:p>
          <a:p>
            <a:r>
              <a:rPr lang="en-US" dirty="0"/>
              <a:t>L – error. </a:t>
            </a:r>
          </a:p>
          <a:p>
            <a:r>
              <a:rPr lang="en-US" dirty="0"/>
              <a:t>Z2 – activation function output.</a:t>
            </a:r>
          </a:p>
        </p:txBody>
      </p:sp>
    </p:spTree>
    <p:extLst>
      <p:ext uri="{BB962C8B-B14F-4D97-AF65-F5344CB8AC3E}">
        <p14:creationId xmlns:p14="http://schemas.microsoft.com/office/powerpoint/2010/main" val="2576272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F553-2386-0AE3-9A4C-2C8358FA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16D83-6A3E-FA77-B8F5-C853E82A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165798" cy="4037749"/>
          </a:xfrm>
        </p:spPr>
        <p:txBody>
          <a:bodyPr/>
          <a:lstStyle/>
          <a:p>
            <a:r>
              <a:rPr lang="en-US" dirty="0"/>
              <a:t>The key mathematical concept in making backpropagation work is the partial derivative. </a:t>
            </a:r>
          </a:p>
          <a:p>
            <a:r>
              <a:rPr lang="en-US" dirty="0"/>
              <a:t>Partial derivatives are gradients where there is more than 1 independent value. </a:t>
            </a:r>
          </a:p>
          <a:p>
            <a:pPr lvl="1"/>
            <a:r>
              <a:rPr lang="en-US" dirty="0"/>
              <a:t>A derivative “with respect to” something means that thing can change, other parts are fixed. </a:t>
            </a:r>
          </a:p>
          <a:p>
            <a:pPr lvl="1"/>
            <a:r>
              <a:rPr lang="en-US" dirty="0"/>
              <a:t>A.k.a. how much does this change as the </a:t>
            </a:r>
            <a:r>
              <a:rPr lang="en-US" dirty="0" err="1"/>
              <a:t>w.r.t.</a:t>
            </a:r>
            <a:r>
              <a:rPr lang="en-US" dirty="0"/>
              <a:t> part changes. </a:t>
            </a:r>
          </a:p>
          <a:p>
            <a:pPr lvl="1"/>
            <a:r>
              <a:rPr lang="en-US" dirty="0"/>
              <a:t>We get the gradient of each “term” (weight*feature) – the feature is fixed. This is the adjustment. </a:t>
            </a:r>
          </a:p>
          <a:p>
            <a:r>
              <a:rPr lang="en-US" dirty="0"/>
              <a:t>For our backpropagation. </a:t>
            </a:r>
          </a:p>
          <a:p>
            <a:pPr lvl="1"/>
            <a:r>
              <a:rPr lang="en-US" dirty="0"/>
              <a:t>End up with the error of a prediction. </a:t>
            </a:r>
          </a:p>
          <a:p>
            <a:pPr lvl="1"/>
            <a:r>
              <a:rPr lang="en-US" dirty="0"/>
              <a:t>Take the partial derivative of the error </a:t>
            </a:r>
            <a:r>
              <a:rPr lang="en-US" dirty="0" err="1"/>
              <a:t>w.r.t.</a:t>
            </a:r>
            <a:r>
              <a:rPr lang="en-US" dirty="0"/>
              <a:t> each of the inputs. Repeat back each layer. </a:t>
            </a:r>
          </a:p>
          <a:p>
            <a:pPr lvl="1"/>
            <a:r>
              <a:rPr lang="en-US" dirty="0"/>
              <a:t>Adjust each weight/bias ”down” the gradient – our partial derivative tells us direction. </a:t>
            </a:r>
          </a:p>
        </p:txBody>
      </p:sp>
    </p:spTree>
    <p:extLst>
      <p:ext uri="{BB962C8B-B14F-4D97-AF65-F5344CB8AC3E}">
        <p14:creationId xmlns:p14="http://schemas.microsoft.com/office/powerpoint/2010/main" val="1796402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8847-801A-3FB4-4ECC-335D2A087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Gradient Descent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2D4D5-6DFD-554C-5863-A305FBA62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13" y="2015734"/>
            <a:ext cx="5044077" cy="4037747"/>
          </a:xfrm>
        </p:spPr>
        <p:txBody>
          <a:bodyPr>
            <a:normAutofit/>
          </a:bodyPr>
          <a:lstStyle/>
          <a:p>
            <a:r>
              <a:rPr lang="en-US" dirty="0"/>
              <a:t>The gradient is the derivative of the cost function. </a:t>
            </a:r>
          </a:p>
          <a:p>
            <a:r>
              <a:rPr lang="en-US" dirty="0"/>
              <a:t>We adjust the weight to try to minimize that cost. </a:t>
            </a:r>
          </a:p>
          <a:p>
            <a:r>
              <a:rPr lang="en-US" dirty="0"/>
              <a:t>The gradient (slope) gives us direction to adjust (pos/neg tells us). </a:t>
            </a:r>
          </a:p>
          <a:p>
            <a:r>
              <a:rPr lang="en-US" dirty="0"/>
              <a:t>I neural networks, these gradients tend to be much more complex, in many-D. </a:t>
            </a:r>
          </a:p>
          <a:p>
            <a:pPr lvl="1"/>
            <a:r>
              <a:rPr lang="en-US" dirty="0"/>
              <a:t>Local minima, not converging become issues. </a:t>
            </a:r>
          </a:p>
          <a:p>
            <a:endParaRPr lang="en-US" dirty="0"/>
          </a:p>
        </p:txBody>
      </p:sp>
      <p:pic>
        <p:nvPicPr>
          <p:cNvPr id="5122" name="Picture 2" descr="Gradient Descent in Machine Learning - Javatpoint">
            <a:extLst>
              <a:ext uri="{FF2B5EF4-FFF2-40B4-BE49-F238E27FC236}">
                <a16:creationId xmlns:a16="http://schemas.microsoft.com/office/drawing/2014/main" id="{FD40F101-662C-5928-B530-CAA1BB0C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8890" y="2015734"/>
            <a:ext cx="6794069" cy="409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machine learning - Non-Convex Loss Function - Cross Validated">
            <a:extLst>
              <a:ext uri="{FF2B5EF4-FFF2-40B4-BE49-F238E27FC236}">
                <a16:creationId xmlns:a16="http://schemas.microsoft.com/office/drawing/2014/main" id="{F4A2CE31-2912-C33B-1CCC-F42E37D9D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847" y="0"/>
            <a:ext cx="3126153" cy="234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21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artial Derivative (Fully Explained w/ Step-by-Step Examples!)">
            <a:extLst>
              <a:ext uri="{FF2B5EF4-FFF2-40B4-BE49-F238E27FC236}">
                <a16:creationId xmlns:a16="http://schemas.microsoft.com/office/drawing/2014/main" id="{9D010966-2752-6B46-5F60-EA1557955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7" t="9399" r="6804" b="10164"/>
          <a:stretch/>
        </p:blipFill>
        <p:spPr bwMode="auto">
          <a:xfrm>
            <a:off x="257331" y="0"/>
            <a:ext cx="11677338" cy="615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57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7C6C-2D83-898B-470D-DF98F454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527537"/>
            <a:ext cx="4109060" cy="1326217"/>
          </a:xfrm>
        </p:spPr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A04A9-9FF1-0801-9DBD-BF2173970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46" y="1853754"/>
            <a:ext cx="4683492" cy="4217862"/>
          </a:xfrm>
        </p:spPr>
        <p:txBody>
          <a:bodyPr/>
          <a:lstStyle/>
          <a:p>
            <a:r>
              <a:rPr lang="en-US" dirty="0"/>
              <a:t>Neural networks are a type of predictive model based on the neurons in the brain. </a:t>
            </a:r>
          </a:p>
          <a:p>
            <a:r>
              <a:rPr lang="en-US" dirty="0"/>
              <a:t>Based on a rep. of a neuron:</a:t>
            </a:r>
          </a:p>
          <a:p>
            <a:pPr lvl="1"/>
            <a:r>
              <a:rPr lang="en-US" dirty="0"/>
              <a:t>Takes inputs, generates an output. </a:t>
            </a:r>
          </a:p>
          <a:p>
            <a:pPr lvl="1"/>
            <a:r>
              <a:rPr lang="en-US" dirty="0"/>
              <a:t>Connected together in a brain-like web.</a:t>
            </a:r>
          </a:p>
          <a:p>
            <a:r>
              <a:rPr lang="en-US" dirty="0"/>
              <a:t>They aren’t really that brain-like, but they do perform really well in many areas. </a:t>
            </a:r>
          </a:p>
          <a:p>
            <a:r>
              <a:rPr lang="en-US" dirty="0"/>
              <a:t>For unstructured problems like image recognition or speech, neural networks are the best performers. </a:t>
            </a:r>
          </a:p>
        </p:txBody>
      </p:sp>
      <p:pic>
        <p:nvPicPr>
          <p:cNvPr id="15364" name="Picture 4" descr="Comparison between biological neuron and artificial neuron [40]. | Download  Scientific Diagram">
            <a:extLst>
              <a:ext uri="{FF2B5EF4-FFF2-40B4-BE49-F238E27FC236}">
                <a16:creationId xmlns:a16="http://schemas.microsoft.com/office/drawing/2014/main" id="{C91944B8-26BD-0EE8-AC07-93A7D7989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7" y="0"/>
            <a:ext cx="733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190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FE92-6B0E-C7C8-A1BE-9960272F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Propagate Error – One Batch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F77E0-30E6-DD21-8C9F-C8D38B7E0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53754"/>
            <a:ext cx="5696556" cy="4199727"/>
          </a:xfrm>
        </p:spPr>
        <p:txBody>
          <a:bodyPr>
            <a:normAutofit/>
          </a:bodyPr>
          <a:lstStyle/>
          <a:p>
            <a:r>
              <a:rPr lang="en-US" dirty="0"/>
              <a:t>At the output, we get loss. </a:t>
            </a:r>
          </a:p>
          <a:p>
            <a:r>
              <a:rPr lang="en-US" dirty="0"/>
              <a:t>Partial derivatives ‘allocate’ that error to layer 2. </a:t>
            </a:r>
          </a:p>
          <a:p>
            <a:pPr lvl="1"/>
            <a:r>
              <a:rPr lang="en-US" dirty="0"/>
              <a:t>Adjust L2 weights as in GD. </a:t>
            </a:r>
          </a:p>
          <a:p>
            <a:r>
              <a:rPr lang="en-US" dirty="0"/>
              <a:t>This loss is the loss for the outputs of layer 1. </a:t>
            </a:r>
          </a:p>
          <a:p>
            <a:r>
              <a:rPr lang="en-US" dirty="0"/>
              <a:t>Partial derivatives ‘allocate’ that error to layer 1. </a:t>
            </a:r>
          </a:p>
          <a:p>
            <a:pPr lvl="1"/>
            <a:r>
              <a:rPr lang="en-US" dirty="0"/>
              <a:t>Adjust L1 weights as in GD. </a:t>
            </a:r>
          </a:p>
          <a:p>
            <a:r>
              <a:rPr lang="en-US" dirty="0"/>
              <a:t>This loss is now the loss for input layer. </a:t>
            </a:r>
          </a:p>
          <a:p>
            <a:r>
              <a:rPr lang="en-US" dirty="0"/>
              <a:t>Partial derivatives ‘allocate’ that error to input. </a:t>
            </a:r>
          </a:p>
          <a:p>
            <a:pPr lvl="1"/>
            <a:r>
              <a:rPr lang="en-US" dirty="0"/>
              <a:t>Adjust input weights as in GD. </a:t>
            </a:r>
          </a:p>
          <a:p>
            <a:endParaRPr lang="en-US" dirty="0"/>
          </a:p>
        </p:txBody>
      </p:sp>
      <p:pic>
        <p:nvPicPr>
          <p:cNvPr id="2050" name="Picture 2" descr="Feed-forward vs feedback neural networks | DigitalOcean">
            <a:extLst>
              <a:ext uri="{FF2B5EF4-FFF2-40B4-BE49-F238E27FC236}">
                <a16:creationId xmlns:a16="http://schemas.microsoft.com/office/drawing/2014/main" id="{32EC85BF-FDEC-9C06-D547-7BBA52CF6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2" t="6852" r="21146" b="9075"/>
          <a:stretch/>
        </p:blipFill>
        <p:spPr bwMode="auto">
          <a:xfrm>
            <a:off x="5696556" y="1764854"/>
            <a:ext cx="6495444" cy="50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835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EA100E-C1ED-CA96-EFFD-11B86201F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CC98-FCD3-F2FD-A9B9-3D86689D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Propagate Error – One Batch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6492E-9214-8AE8-F24D-2635412E7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53754"/>
            <a:ext cx="5696556" cy="4199727"/>
          </a:xfrm>
        </p:spPr>
        <p:txBody>
          <a:bodyPr>
            <a:normAutofit/>
          </a:bodyPr>
          <a:lstStyle/>
          <a:p>
            <a:r>
              <a:rPr lang="en-US" dirty="0"/>
              <a:t>At the output, we get loss. </a:t>
            </a:r>
          </a:p>
          <a:p>
            <a:r>
              <a:rPr lang="en-US" dirty="0"/>
              <a:t>Partial derivatives ‘allocate’ that error to layer 2. </a:t>
            </a:r>
          </a:p>
          <a:p>
            <a:pPr lvl="1"/>
            <a:r>
              <a:rPr lang="en-US" dirty="0"/>
              <a:t>Adjust L2 weights as in GD. </a:t>
            </a:r>
          </a:p>
          <a:p>
            <a:r>
              <a:rPr lang="en-US" dirty="0"/>
              <a:t>This loss is the loss for the outputs of layer 1. </a:t>
            </a:r>
          </a:p>
          <a:p>
            <a:r>
              <a:rPr lang="en-US" dirty="0"/>
              <a:t>Partial derivatives ‘allocate’ that error to layer 1. </a:t>
            </a:r>
          </a:p>
          <a:p>
            <a:pPr lvl="1"/>
            <a:r>
              <a:rPr lang="en-US" dirty="0"/>
              <a:t>Adjust L1 weights as in GD. </a:t>
            </a:r>
          </a:p>
          <a:p>
            <a:r>
              <a:rPr lang="en-US" dirty="0"/>
              <a:t>This loss is now the loss for input layer. </a:t>
            </a:r>
          </a:p>
          <a:p>
            <a:r>
              <a:rPr lang="en-US" dirty="0"/>
              <a:t>Partial derivatives ‘allocate’ that error to input. </a:t>
            </a:r>
          </a:p>
          <a:p>
            <a:pPr lvl="1"/>
            <a:r>
              <a:rPr lang="en-US" dirty="0"/>
              <a:t>Adjust input weights as in GD. </a:t>
            </a:r>
          </a:p>
          <a:p>
            <a:endParaRPr lang="en-US" dirty="0"/>
          </a:p>
        </p:txBody>
      </p:sp>
      <p:pic>
        <p:nvPicPr>
          <p:cNvPr id="4" name="Picture 4" descr="An introduction to backpropagation">
            <a:extLst>
              <a:ext uri="{FF2B5EF4-FFF2-40B4-BE49-F238E27FC236}">
                <a16:creationId xmlns:a16="http://schemas.microsoft.com/office/drawing/2014/main" id="{A6ECE853-26DB-3E24-7AE2-8C5FD22565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556" y="1894785"/>
            <a:ext cx="6495443" cy="419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126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316E-0810-941B-8077-7CDD0996F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Backwards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9BD7A-EE58-2F49-DF75-89E918BD6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754"/>
            <a:ext cx="5958051" cy="4199727"/>
          </a:xfrm>
        </p:spPr>
        <p:txBody>
          <a:bodyPr>
            <a:normAutofit/>
          </a:bodyPr>
          <a:lstStyle/>
          <a:p>
            <a:r>
              <a:rPr lang="en-US" dirty="0"/>
              <a:t>Backwards propagation is also just some boring old linear algebra, with derivatives. </a:t>
            </a:r>
          </a:p>
          <a:p>
            <a:r>
              <a:rPr lang="en-US" dirty="0"/>
              <a:t>Derivative of error </a:t>
            </a:r>
            <a:r>
              <a:rPr lang="en-US" dirty="0" err="1"/>
              <a:t>w.r.t.</a:t>
            </a:r>
            <a:r>
              <a:rPr lang="en-US" dirty="0"/>
              <a:t> each weight and bias. </a:t>
            </a:r>
          </a:p>
          <a:p>
            <a:pPr lvl="1"/>
            <a:r>
              <a:rPr lang="en-US" dirty="0"/>
              <a:t>A.k.a. how much does this error change for a change in the weight?</a:t>
            </a:r>
          </a:p>
          <a:p>
            <a:pPr lvl="1"/>
            <a:r>
              <a:rPr lang="en-US" dirty="0"/>
              <a:t>We are ‘splitting’ the error amongst terms. </a:t>
            </a:r>
          </a:p>
          <a:p>
            <a:r>
              <a:rPr lang="en-US" dirty="0"/>
              <a:t>Each layer of weights is adjusted in reverse. </a:t>
            </a:r>
          </a:p>
          <a:p>
            <a:r>
              <a:rPr lang="en-US" dirty="0"/>
              <a:t>The chain rule is the tool that makes this “easy”. </a:t>
            </a:r>
          </a:p>
          <a:p>
            <a:r>
              <a:rPr lang="en-US" dirty="0"/>
              <a:t>This math stuff means it can be done via D.P. – easy!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0ED13-B46C-1B21-C3BD-B60BA037B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052" y="2375451"/>
            <a:ext cx="6233948" cy="3678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E679CE-1611-1E05-DF81-7C5EAA8C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69" y="420425"/>
            <a:ext cx="4450829" cy="18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72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AC76-C8F4-A1B6-3A42-40BD71B6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Weight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DD9AD-C5D9-8A7F-B2B3-48D87E1CF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78" y="2015734"/>
            <a:ext cx="6099717" cy="3860959"/>
          </a:xfrm>
        </p:spPr>
        <p:txBody>
          <a:bodyPr>
            <a:normAutofit/>
          </a:bodyPr>
          <a:lstStyle/>
          <a:p>
            <a:r>
              <a:rPr lang="en-US" dirty="0"/>
              <a:t>Once the error is attributed through the back propagation, everything is updated for the next run. </a:t>
            </a:r>
          </a:p>
          <a:p>
            <a:r>
              <a:rPr lang="en-US" dirty="0"/>
              <a:t>The learning rate scales the change. </a:t>
            </a:r>
          </a:p>
          <a:p>
            <a:pPr lvl="1"/>
            <a:r>
              <a:rPr lang="en-US" dirty="0"/>
              <a:t>‘Smarter’ learning rates are common here, since efficiency is more important. </a:t>
            </a:r>
          </a:p>
          <a:p>
            <a:pPr lvl="1"/>
            <a:r>
              <a:rPr lang="en-US" dirty="0"/>
              <a:t>I.e. the rate of learning adjusts. </a:t>
            </a:r>
          </a:p>
          <a:p>
            <a:r>
              <a:rPr lang="en-US" dirty="0"/>
              <a:t>The next forward pass generates a new error. </a:t>
            </a:r>
          </a:p>
          <a:p>
            <a:r>
              <a:rPr lang="en-US" dirty="0"/>
              <a:t>The bias is the same – derivative of error </a:t>
            </a:r>
            <a:r>
              <a:rPr lang="en-US" dirty="0" err="1"/>
              <a:t>w.r.t.</a:t>
            </a:r>
            <a:r>
              <a:rPr lang="en-US" dirty="0"/>
              <a:t> bias. </a:t>
            </a:r>
          </a:p>
        </p:txBody>
      </p:sp>
      <p:pic>
        <p:nvPicPr>
          <p:cNvPr id="1028" name="Picture 4" descr="Backpropagation Step by Step">
            <a:extLst>
              <a:ext uri="{FF2B5EF4-FFF2-40B4-BE49-F238E27FC236}">
                <a16:creationId xmlns:a16="http://schemas.microsoft.com/office/drawing/2014/main" id="{512BE5A0-EE18-6434-3E76-DF8AF2EE8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3395" y="2062262"/>
            <a:ext cx="5278244" cy="340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79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81C2-C877-AC4F-9476-ABA27082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EF0D9-D138-5F4A-91BA-6A5EBEBB6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794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Forward propagation:</a:t>
            </a:r>
          </a:p>
          <a:p>
            <a:pPr lvl="1"/>
            <a:r>
              <a:rPr lang="en-US" dirty="0"/>
              <a:t>Use the inputs, weights, and activation function to generate a prediction. </a:t>
            </a:r>
          </a:p>
          <a:p>
            <a:r>
              <a:rPr lang="en-US" dirty="0"/>
              <a:t>Loss calculation:</a:t>
            </a:r>
          </a:p>
          <a:p>
            <a:pPr lvl="1"/>
            <a:r>
              <a:rPr lang="en-US" dirty="0"/>
              <a:t>Evaluate the error of that prediction with the loss function. </a:t>
            </a:r>
          </a:p>
          <a:p>
            <a:r>
              <a:rPr lang="en-US" dirty="0"/>
              <a:t>Backwards propagation:</a:t>
            </a:r>
          </a:p>
          <a:p>
            <a:pPr lvl="1"/>
            <a:r>
              <a:rPr lang="en-US" dirty="0"/>
              <a:t>Use the error and the derivatives of the function to figure out how to adjust the weights. </a:t>
            </a:r>
          </a:p>
          <a:p>
            <a:pPr lvl="1"/>
            <a:r>
              <a:rPr lang="en-US" dirty="0"/>
              <a:t>Multi-level gradient descent, using chain rule to carry calculations back. </a:t>
            </a:r>
          </a:p>
          <a:p>
            <a:r>
              <a:rPr lang="en-US" dirty="0"/>
              <a:t>Repeat until final prediction error flattens, or limit is reached. </a:t>
            </a:r>
          </a:p>
          <a:p>
            <a:pPr lvl="1"/>
            <a:r>
              <a:rPr lang="en-US" dirty="0"/>
              <a:t>We often stop the training of neural networks when they reach peak accuracy. </a:t>
            </a:r>
          </a:p>
          <a:p>
            <a:r>
              <a:rPr lang="en-US" dirty="0"/>
              <a:t>Allows large networks </a:t>
            </a:r>
            <a:r>
              <a:rPr lang="en-US"/>
              <a:t>to be very </a:t>
            </a:r>
            <a:r>
              <a:rPr lang="en-US" dirty="0"/>
              <a:t>well fitted to complex patterns if given enough data. </a:t>
            </a:r>
          </a:p>
        </p:txBody>
      </p:sp>
    </p:spTree>
    <p:extLst>
      <p:ext uri="{BB962C8B-B14F-4D97-AF65-F5344CB8AC3E}">
        <p14:creationId xmlns:p14="http://schemas.microsoft.com/office/powerpoint/2010/main" val="1837156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EA96-37EF-1E0C-0BD4-62B48DF2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F0F55-61D9-782F-0F96-3AC573A1F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Backpropagation for Dummies. All the math behind, simplest than… | by  Diletta Goglia | Analytics Vidhya | Medium">
            <a:extLst>
              <a:ext uri="{FF2B5EF4-FFF2-40B4-BE49-F238E27FC236}">
                <a16:creationId xmlns:a16="http://schemas.microsoft.com/office/drawing/2014/main" id="{80C74BAF-3D53-5A4E-418A-35033A4A0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7"/>
          <a:stretch/>
        </p:blipFill>
        <p:spPr bwMode="auto">
          <a:xfrm>
            <a:off x="1337279" y="0"/>
            <a:ext cx="98267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6617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E86-69B0-752A-C878-1EEF9137A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5CC70-F6D5-D0DA-0142-B77C6F57E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Chapter 7 : Artificial neural networks with Math. | by Madhu Sanjeevi (  Mady ) | Deep Math Machine learning.ai | Medium">
            <a:extLst>
              <a:ext uri="{FF2B5EF4-FFF2-40B4-BE49-F238E27FC236}">
                <a16:creationId xmlns:a16="http://schemas.microsoft.com/office/drawing/2014/main" id="{B4BB0849-9DF7-7418-CE38-B5EAA7954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088"/>
            <a:ext cx="12192000" cy="672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14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9D9A-8897-5BB2-9FD2-C0D442F0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Trained Network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EC108-E13E-74EE-65BD-B0A9A3C67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Each layer of the neural network is trained just like a logistic regression is during G.D. </a:t>
            </a:r>
          </a:p>
          <a:p>
            <a:r>
              <a:rPr lang="en-US" dirty="0"/>
              <a:t>Each layer does a transformation of the data before providing it to the next. </a:t>
            </a:r>
          </a:p>
          <a:p>
            <a:pPr lvl="1"/>
            <a:r>
              <a:rPr lang="en-US" dirty="0"/>
              <a:t>The output of each neuron is the f(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*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/>
              <a:t> + b) equation that is a regression. </a:t>
            </a:r>
          </a:p>
          <a:p>
            <a:r>
              <a:rPr lang="en-US" dirty="0"/>
              <a:t>These layers are also dependent on each other as they are trained. </a:t>
            </a:r>
          </a:p>
          <a:p>
            <a:pPr lvl="1"/>
            <a:r>
              <a:rPr lang="en-US" dirty="0"/>
              <a:t>What does each layer need to adjust to create an accurate prediction. </a:t>
            </a:r>
          </a:p>
          <a:p>
            <a:pPr lvl="1"/>
            <a:r>
              <a:rPr lang="en-US" dirty="0"/>
              <a:t>Then, how do the inputs the layer got need to be adjusted to make an accurate prediction. </a:t>
            </a:r>
          </a:p>
          <a:p>
            <a:pPr lvl="1"/>
            <a:r>
              <a:rPr lang="en-US" dirty="0"/>
              <a:t>Above layer adjusts to provide the data in a way that the next layer needs it. </a:t>
            </a:r>
          </a:p>
          <a:p>
            <a:r>
              <a:rPr lang="en-US" dirty="0"/>
              <a:t>(Very roughly) we’ll see this with images, but parts of a NN can be ‘for’ certain things. </a:t>
            </a:r>
          </a:p>
          <a:p>
            <a:r>
              <a:rPr lang="en-US" dirty="0"/>
              <a:t>This is why it can take a long time, and we need big boy GPUs to do things. </a:t>
            </a:r>
          </a:p>
        </p:txBody>
      </p:sp>
    </p:spTree>
    <p:extLst>
      <p:ext uri="{BB962C8B-B14F-4D97-AF65-F5344CB8AC3E}">
        <p14:creationId xmlns:p14="http://schemas.microsoft.com/office/powerpoint/2010/main" val="2238086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3929-1BC6-49C7-294C-46FD5A5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04519"/>
            <a:ext cx="4876800" cy="1049235"/>
          </a:xfrm>
        </p:spPr>
        <p:txBody>
          <a:bodyPr>
            <a:normAutofit/>
          </a:bodyPr>
          <a:lstStyle/>
          <a:p>
            <a:r>
              <a:rPr lang="en-US" dirty="0"/>
              <a:t>Implementation - Our Dots Are </a:t>
            </a:r>
            <a:r>
              <a:rPr lang="en-US" dirty="0" err="1"/>
              <a:t>producting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13A08-8F4C-2DE9-02B3-DFFB53F42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754"/>
            <a:ext cx="4876801" cy="4199727"/>
          </a:xfrm>
        </p:spPr>
        <p:txBody>
          <a:bodyPr/>
          <a:lstStyle/>
          <a:p>
            <a:r>
              <a:rPr lang="en-US" dirty="0"/>
              <a:t>The features, weights, and biases are all in tensors (</a:t>
            </a:r>
            <a:r>
              <a:rPr lang="en-US" dirty="0" err="1"/>
              <a:t>matricies</a:t>
            </a:r>
            <a:r>
              <a:rPr lang="en-US" dirty="0"/>
              <a:t>). </a:t>
            </a:r>
          </a:p>
          <a:p>
            <a:r>
              <a:rPr lang="en-US" dirty="0"/>
              <a:t>In forward pass:</a:t>
            </a:r>
          </a:p>
          <a:p>
            <a:pPr lvl="1"/>
            <a:r>
              <a:rPr lang="en-US" dirty="0"/>
              <a:t>multiply w*x + b each layer. </a:t>
            </a:r>
          </a:p>
          <a:p>
            <a:pPr lvl="1"/>
            <a:r>
              <a:rPr lang="en-US" dirty="0"/>
              <a:t>This is a dot product operation. </a:t>
            </a:r>
          </a:p>
          <a:p>
            <a:r>
              <a:rPr lang="en-US" dirty="0"/>
              <a:t>In backward propagation:</a:t>
            </a:r>
          </a:p>
          <a:p>
            <a:pPr lvl="1"/>
            <a:r>
              <a:rPr lang="en-US" dirty="0"/>
              <a:t>Take the partial derivative </a:t>
            </a:r>
            <a:r>
              <a:rPr lang="en-US" dirty="0" err="1"/>
              <a:t>w.r.t.</a:t>
            </a:r>
            <a:r>
              <a:rPr lang="en-US" dirty="0"/>
              <a:t> each w. </a:t>
            </a:r>
          </a:p>
          <a:p>
            <a:pPr lvl="1"/>
            <a:r>
              <a:rPr lang="en-US" dirty="0"/>
              <a:t>This operation also simplifies to a dot product, with the weights transposed. </a:t>
            </a:r>
          </a:p>
          <a:p>
            <a:pPr lvl="1"/>
            <a:r>
              <a:rPr lang="en-US" dirty="0"/>
              <a:t>Linear algebra magic!</a:t>
            </a:r>
          </a:p>
          <a:p>
            <a:pPr lvl="1"/>
            <a:endParaRPr lang="en-US" dirty="0"/>
          </a:p>
        </p:txBody>
      </p:sp>
      <p:pic>
        <p:nvPicPr>
          <p:cNvPr id="4100" name="Picture 4" descr="One Hidden Layer (Shallow) Neural Network Architecture | by Rukshan  Pramoditha | Data Science 365 | Medium">
            <a:extLst>
              <a:ext uri="{FF2B5EF4-FFF2-40B4-BE49-F238E27FC236}">
                <a16:creationId xmlns:a16="http://schemas.microsoft.com/office/drawing/2014/main" id="{4DC6EBB6-664B-A76C-08E8-402BDA1BA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0"/>
            <a:ext cx="7315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7523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3F79-DF89-EA7F-01B2-A9DFC7A23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3786"/>
            <a:ext cx="9603275" cy="1031630"/>
          </a:xfrm>
        </p:spPr>
        <p:txBody>
          <a:bodyPr/>
          <a:lstStyle/>
          <a:p>
            <a:r>
              <a:rPr lang="en-US" dirty="0"/>
              <a:t>Alternate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B207B-1CC1-A28F-3DEA-E03759E44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Describe briefly the training process of a Neural Network model - AIML.com">
            <a:extLst>
              <a:ext uri="{FF2B5EF4-FFF2-40B4-BE49-F238E27FC236}">
                <a16:creationId xmlns:a16="http://schemas.microsoft.com/office/drawing/2014/main" id="{648178AD-3323-0FEF-D854-FF4D8BE29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5237"/>
            <a:ext cx="12192000" cy="55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18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00C1-6524-6549-9399-C985369A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38E1-F2D6-1347-886E-47E887C16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In terms of usage, a neural network is just another family of predictive algorithms. </a:t>
            </a:r>
          </a:p>
          <a:p>
            <a:pPr lvl="1"/>
            <a:r>
              <a:rPr lang="en-US" dirty="0"/>
              <a:t>We can use neural networks to classify, predict, and forecast. </a:t>
            </a:r>
          </a:p>
          <a:p>
            <a:r>
              <a:rPr lang="en-US" dirty="0"/>
              <a:t>Neural networks are based on a conception of how a brain works:</a:t>
            </a:r>
          </a:p>
          <a:p>
            <a:pPr lvl="1"/>
            <a:r>
              <a:rPr lang="en-US" dirty="0"/>
              <a:t>The conception didn’t end up being particularly brain like, but it still works well. </a:t>
            </a:r>
          </a:p>
          <a:p>
            <a:pPr lvl="1"/>
            <a:r>
              <a:rPr lang="en-US" dirty="0"/>
              <a:t>Neural networks are made of a bunch of “neurons”.</a:t>
            </a:r>
          </a:p>
          <a:p>
            <a:pPr lvl="1"/>
            <a:r>
              <a:rPr lang="en-US" dirty="0"/>
              <a:t>Neurons have connections with each other. </a:t>
            </a:r>
          </a:p>
          <a:p>
            <a:pPr lvl="1"/>
            <a:r>
              <a:rPr lang="en-US" dirty="0"/>
              <a:t>Neurons take some inputs, do some math, and output some value. </a:t>
            </a:r>
          </a:p>
          <a:p>
            <a:r>
              <a:rPr lang="en-US" dirty="0"/>
              <a:t>The most direct analogue is a logistic regression, with multiple steps (layers). </a:t>
            </a:r>
          </a:p>
        </p:txBody>
      </p:sp>
    </p:spTree>
    <p:extLst>
      <p:ext uri="{BB962C8B-B14F-4D97-AF65-F5344CB8AC3E}">
        <p14:creationId xmlns:p14="http://schemas.microsoft.com/office/powerpoint/2010/main" val="27367155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CFA5-625A-312F-B485-DA16EF01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CBCF3-F366-3ECE-37A6-F68066A3B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Describe briefly the training process of a Neural Network model - AIML.com">
            <a:extLst>
              <a:ext uri="{FF2B5EF4-FFF2-40B4-BE49-F238E27FC236}">
                <a16:creationId xmlns:a16="http://schemas.microsoft.com/office/drawing/2014/main" id="{7D809F05-67B3-718A-FBC1-F8C17F0EB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0"/>
            <a:ext cx="9580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105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514B-9840-7C4A-8C8B-9757D9B3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-&gt;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B5202-BA3D-3848-9920-20517C6B9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We can look at logistic regression as a framework for a neural network. </a:t>
            </a:r>
          </a:p>
          <a:p>
            <a:r>
              <a:rPr lang="en-US" dirty="0"/>
              <a:t>Think of an image, like the digits we used for classification:</a:t>
            </a:r>
          </a:p>
          <a:p>
            <a:pPr lvl="1"/>
            <a:r>
              <a:rPr lang="en-US" dirty="0"/>
              <a:t>Each pixel is a feature/input. The x values in a NN. </a:t>
            </a:r>
          </a:p>
          <a:p>
            <a:pPr lvl="1"/>
            <a:r>
              <a:rPr lang="en-US" dirty="0"/>
              <a:t>The classification outcome is the output. </a:t>
            </a:r>
          </a:p>
          <a:p>
            <a:pPr lvl="1"/>
            <a:r>
              <a:rPr lang="en-US" dirty="0"/>
              <a:t>The slopes (m) are the weights. </a:t>
            </a:r>
          </a:p>
          <a:p>
            <a:pPr lvl="1"/>
            <a:r>
              <a:rPr lang="en-US" dirty="0"/>
              <a:t>The sigmoid is the activation function. </a:t>
            </a:r>
          </a:p>
          <a:p>
            <a:pPr lvl="1"/>
            <a:r>
              <a:rPr lang="en-US" dirty="0"/>
              <a:t>The linear calculation is the calculation of weights and inputs. </a:t>
            </a:r>
          </a:p>
          <a:p>
            <a:pPr lvl="1"/>
            <a:r>
              <a:rPr lang="en-US" dirty="0"/>
              <a:t>The error is the loss function in the NN.</a:t>
            </a:r>
          </a:p>
          <a:p>
            <a:pPr lvl="1"/>
            <a:r>
              <a:rPr lang="en-US" dirty="0"/>
              <a:t>The gradient descent to find the optimal solution is the backpropagation in the NN.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15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D57F-502E-0E46-8BDB-E36B371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9DBA9-9F04-3E4C-9835-BAE8AAA21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5083" y="1853754"/>
            <a:ext cx="3239448" cy="419972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Backpropagation:</a:t>
            </a:r>
          </a:p>
          <a:p>
            <a:pPr lvl="1"/>
            <a:r>
              <a:rPr lang="en-US" sz="2400" dirty="0"/>
              <a:t>The error is “.27” </a:t>
            </a:r>
          </a:p>
          <a:p>
            <a:pPr lvl="1"/>
            <a:r>
              <a:rPr lang="en-US" sz="2400" dirty="0"/>
              <a:t>Use chain rule to attribute error to each weight and bias. (</a:t>
            </a:r>
            <a:r>
              <a:rPr lang="en-US" sz="2400" dirty="0" err="1"/>
              <a:t>dError</a:t>
            </a:r>
            <a:r>
              <a:rPr lang="en-US" sz="2400" dirty="0"/>
              <a:t>/dẟ)</a:t>
            </a:r>
          </a:p>
          <a:p>
            <a:pPr lvl="1"/>
            <a:r>
              <a:rPr lang="en-US" sz="2400" dirty="0"/>
              <a:t>Adjust vars. weighted by LR.</a:t>
            </a:r>
          </a:p>
          <a:p>
            <a:pPr lvl="1"/>
            <a:r>
              <a:rPr lang="en-US" sz="2400" dirty="0"/>
              <a:t>Start another pass. </a:t>
            </a:r>
          </a:p>
        </p:txBody>
      </p:sp>
      <p:pic>
        <p:nvPicPr>
          <p:cNvPr id="6146" name="Picture 2" descr="Using a Logistic regression along with Neural Networks for Cat vs Non-Cat  Image Classification | by Aditi Mukerjee | Medium">
            <a:extLst>
              <a:ext uri="{FF2B5EF4-FFF2-40B4-BE49-F238E27FC236}">
                <a16:creationId xmlns:a16="http://schemas.microsoft.com/office/drawing/2014/main" id="{CB46BE23-9EA6-2E4B-B55C-C70A11B6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9" y="0"/>
            <a:ext cx="8837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494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B49BC-0BF7-D804-AFE3-CD6EBD34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73E60-0BAF-02F9-8637-3B140518A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40" name="Picture 4" descr="Neural Networks For Dummies. Neural Networks explained in simple… | by  Jeremi Nuer | Medium">
            <a:extLst>
              <a:ext uri="{FF2B5EF4-FFF2-40B4-BE49-F238E27FC236}">
                <a16:creationId xmlns:a16="http://schemas.microsoft.com/office/drawing/2014/main" id="{982148B6-E28D-580E-A098-88436A05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8400"/>
            <a:ext cx="12192000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4059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AD27-4B02-4F66-B074-C8ED5B48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and structure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9796F-7CD5-D1CD-87E7-6BE632183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548" y="1853754"/>
            <a:ext cx="10237303" cy="4199727"/>
          </a:xfrm>
        </p:spPr>
        <p:txBody>
          <a:bodyPr>
            <a:normAutofit/>
          </a:bodyPr>
          <a:lstStyle/>
          <a:p>
            <a:r>
              <a:rPr lang="en-US" dirty="0"/>
              <a:t>We don’t usually need to pay too much attention to this level to </a:t>
            </a:r>
            <a:r>
              <a:rPr lang="en-US" i="1" dirty="0"/>
              <a:t>just</a:t>
            </a:r>
            <a:r>
              <a:rPr lang="en-US" dirty="0"/>
              <a:t> use NNs to predict. </a:t>
            </a:r>
          </a:p>
          <a:p>
            <a:pPr lvl="1"/>
            <a:r>
              <a:rPr lang="en-US" dirty="0"/>
              <a:t>Generally, structure will be estimated and tested and/or copied from good example and adjusted. </a:t>
            </a:r>
          </a:p>
          <a:p>
            <a:pPr lvl="1"/>
            <a:r>
              <a:rPr lang="en-US" dirty="0"/>
              <a:t>Changes don’t always have direct, predictable results, as the models are very flexible. </a:t>
            </a:r>
          </a:p>
          <a:p>
            <a:r>
              <a:rPr lang="en-US" dirty="0"/>
              <a:t>NN Libraries like TF let us just focus on the setup of layers, as well as HP/options:</a:t>
            </a:r>
          </a:p>
          <a:p>
            <a:pPr lvl="1"/>
            <a:r>
              <a:rPr lang="en-US" dirty="0"/>
              <a:t>Width/depth, activation, regularization, loss, other tunable things…</a:t>
            </a:r>
          </a:p>
          <a:p>
            <a:pPr lvl="1"/>
            <a:r>
              <a:rPr lang="en-US" dirty="0"/>
              <a:t>The connectivity details, calculations, and data transforms are all handled for us and abstracted away. </a:t>
            </a:r>
          </a:p>
          <a:p>
            <a:r>
              <a:rPr lang="en-US" dirty="0"/>
              <a:t>The details of architecture matter a bit more if doing something specialized:</a:t>
            </a:r>
          </a:p>
          <a:p>
            <a:pPr lvl="1"/>
            <a:r>
              <a:rPr lang="en-US" dirty="0"/>
              <a:t>Most real tasks (image rec, LLM, audio, </a:t>
            </a:r>
            <a:r>
              <a:rPr lang="en-US" dirty="0" err="1"/>
              <a:t>etc</a:t>
            </a:r>
            <a:r>
              <a:rPr lang="en-US" dirty="0"/>
              <a:t>…) have some variation of structure that is the SOTA. </a:t>
            </a:r>
          </a:p>
          <a:p>
            <a:pPr lvl="1"/>
            <a:r>
              <a:rPr lang="en-US" dirty="0"/>
              <a:t>Outside of innovations, like RNN to transformers (ChatGPT), most things are based on this. </a:t>
            </a:r>
          </a:p>
        </p:txBody>
      </p:sp>
    </p:spTree>
    <p:extLst>
      <p:ext uri="{BB962C8B-B14F-4D97-AF65-F5344CB8AC3E}">
        <p14:creationId xmlns:p14="http://schemas.microsoft.com/office/powerpoint/2010/main" val="3419095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0CCA-FACF-6742-A0DE-18FA74BF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0A934-96FD-D146-A8B0-7E6DD6F69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make sense of how a neural network functions, it is good to look at the detail a little. </a:t>
            </a:r>
          </a:p>
          <a:p>
            <a:r>
              <a:rPr lang="en-US" dirty="0"/>
              <a:t>In practice we’ll use libraries (</a:t>
            </a:r>
            <a:r>
              <a:rPr lang="en-US" dirty="0" err="1"/>
              <a:t>Keras</a:t>
            </a:r>
            <a:r>
              <a:rPr lang="en-US" dirty="0"/>
              <a:t>/</a:t>
            </a:r>
            <a:r>
              <a:rPr lang="en-US" dirty="0" err="1"/>
              <a:t>Tensorflow</a:t>
            </a:r>
            <a:r>
              <a:rPr lang="en-US" dirty="0"/>
              <a:t>) to make it easier.</a:t>
            </a:r>
          </a:p>
          <a:p>
            <a:r>
              <a:rPr lang="en-US" dirty="0"/>
              <a:t>Key points that we need to be comfortable with:</a:t>
            </a:r>
          </a:p>
          <a:p>
            <a:pPr lvl="1"/>
            <a:r>
              <a:rPr lang="en-US" dirty="0"/>
              <a:t>Data shape to feed the network. </a:t>
            </a:r>
          </a:p>
          <a:p>
            <a:pPr lvl="1"/>
            <a:r>
              <a:rPr lang="en-US" dirty="0"/>
              <a:t>Layers and neurons – size and function, not math. </a:t>
            </a:r>
          </a:p>
          <a:p>
            <a:pPr lvl="1"/>
            <a:r>
              <a:rPr lang="en-US" dirty="0"/>
              <a:t>Output, errors, and loss. </a:t>
            </a:r>
          </a:p>
          <a:p>
            <a:pPr lvl="1"/>
            <a:r>
              <a:rPr lang="en-US" dirty="0"/>
              <a:t>Lots of things that can be configured – normalization, dropout, regularization,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Neural networks tend to rely more on allowing more training loops (epochs) than any other model type to fit to the data well. </a:t>
            </a:r>
          </a:p>
          <a:p>
            <a:pPr lvl="1"/>
            <a:r>
              <a:rPr lang="en-US" dirty="0"/>
              <a:t>The amount of “fitting” with large models is very high, and that takes time. </a:t>
            </a:r>
          </a:p>
          <a:p>
            <a:pPr lvl="1"/>
            <a:r>
              <a:rPr lang="en-US" dirty="0"/>
              <a:t>We end up with very large matrices of weights (~layer 1 size * layer 2 size * # layers)</a:t>
            </a:r>
          </a:p>
        </p:txBody>
      </p:sp>
    </p:spTree>
    <p:extLst>
      <p:ext uri="{BB962C8B-B14F-4D97-AF65-F5344CB8AC3E}">
        <p14:creationId xmlns:p14="http://schemas.microsoft.com/office/powerpoint/2010/main" val="3156778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AD477-7FBF-6C88-CB8E-A557E317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C91B0-8179-0B88-F954-C9065A7A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Implementation of Artificial Neural Network in Python- Step by Step Guide">
            <a:extLst>
              <a:ext uri="{FF2B5EF4-FFF2-40B4-BE49-F238E27FC236}">
                <a16:creationId xmlns:a16="http://schemas.microsoft.com/office/drawing/2014/main" id="{B9282898-705A-77E1-28B3-01B6A4BA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03" y="0"/>
            <a:ext cx="11321593" cy="685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9799-831B-5A80-E1A4-00761149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144A9-3520-0A89-64F8-360DCF0E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Neural Networks, Step 1: Where to Begin with Neural Nets &amp; Deep Learning -  KDnuggets">
            <a:extLst>
              <a:ext uri="{FF2B5EF4-FFF2-40B4-BE49-F238E27FC236}">
                <a16:creationId xmlns:a16="http://schemas.microsoft.com/office/drawing/2014/main" id="{2DB07541-7BE8-51FC-ADCD-6758989B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0"/>
            <a:ext cx="10641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58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70ED-7664-FD10-779C-0234D625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BC8A-0755-F0F0-2EBC-EAA6E76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17929"/>
          </a:xfrm>
        </p:spPr>
        <p:txBody>
          <a:bodyPr/>
          <a:lstStyle/>
          <a:p>
            <a:r>
              <a:rPr lang="en-US" dirty="0"/>
              <a:t>Neural networks are a pretty big idea, so you probably won’t memorize each detail now. </a:t>
            </a:r>
          </a:p>
          <a:p>
            <a:r>
              <a:rPr lang="en-US" dirty="0"/>
              <a:t>Today we’ll mainly walk through the details of what happens inside a NN. </a:t>
            </a:r>
          </a:p>
          <a:p>
            <a:pPr lvl="1"/>
            <a:r>
              <a:rPr lang="en-US" dirty="0"/>
              <a:t>Understanding this is good for knowing how/why things work, and making better decisions. </a:t>
            </a:r>
          </a:p>
          <a:p>
            <a:pPr lvl="1"/>
            <a:r>
              <a:rPr lang="en-US" dirty="0"/>
              <a:t>This isn’t strictly needed to just use the models. (Though </a:t>
            </a:r>
            <a:r>
              <a:rPr lang="en-US" dirty="0" err="1"/>
              <a:t>moreso</a:t>
            </a:r>
            <a:r>
              <a:rPr lang="en-US" dirty="0"/>
              <a:t> than sklearn stuff.)</a:t>
            </a:r>
          </a:p>
          <a:p>
            <a:pPr lvl="1"/>
            <a:r>
              <a:rPr lang="en-US" dirty="0"/>
              <a:t>We don’t need the math, but understanding the operations helps. </a:t>
            </a:r>
          </a:p>
          <a:p>
            <a:r>
              <a:rPr lang="en-US" dirty="0"/>
              <a:t>Try to see if you can trace through one execution mentally by the time we’re done. </a:t>
            </a:r>
          </a:p>
        </p:txBody>
      </p:sp>
    </p:spTree>
    <p:extLst>
      <p:ext uri="{BB962C8B-B14F-4D97-AF65-F5344CB8AC3E}">
        <p14:creationId xmlns:p14="http://schemas.microsoft.com/office/powerpoint/2010/main" val="138372075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10400</TotalTime>
  <Words>4570</Words>
  <Application>Microsoft Macintosh PowerPoint</Application>
  <PresentationFormat>Widescreen</PresentationFormat>
  <Paragraphs>383</Paragraphs>
  <Slides>65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Gill Sans MT</vt:lpstr>
      <vt:lpstr>Gallery</vt:lpstr>
      <vt:lpstr>Housekeeping</vt:lpstr>
      <vt:lpstr>Housekeeping - Neural Network Intro Steps</vt:lpstr>
      <vt:lpstr>Resources</vt:lpstr>
      <vt:lpstr>Neural Networks Basics</vt:lpstr>
      <vt:lpstr>What’s a Neural Network?</vt:lpstr>
      <vt:lpstr>What is a neural Network?</vt:lpstr>
      <vt:lpstr>PowerPoint Presentation</vt:lpstr>
      <vt:lpstr>PowerPoint Presentation</vt:lpstr>
      <vt:lpstr>Goal Today</vt:lpstr>
      <vt:lpstr>Why a Neural Network? </vt:lpstr>
      <vt:lpstr>PowerPoint Presentation</vt:lpstr>
      <vt:lpstr>PowerPoint Presentation</vt:lpstr>
      <vt:lpstr>Neural Network Components</vt:lpstr>
      <vt:lpstr>PowerPoint Presentation</vt:lpstr>
      <vt:lpstr>Layers and Construction</vt:lpstr>
      <vt:lpstr>PowerPoint Presentation</vt:lpstr>
      <vt:lpstr>Tensors</vt:lpstr>
      <vt:lpstr>Neural network Parts - Neuron</vt:lpstr>
      <vt:lpstr>Structure of a neural Network: Neuron</vt:lpstr>
      <vt:lpstr>Single Neuron Example</vt:lpstr>
      <vt:lpstr>Neurons are Layered</vt:lpstr>
      <vt:lpstr>Put the Parts Together</vt:lpstr>
      <vt:lpstr>Neural Network Structure</vt:lpstr>
      <vt:lpstr>Implementation - Dot Product</vt:lpstr>
      <vt:lpstr>PowerPoint Presentation</vt:lpstr>
      <vt:lpstr>Loss Functions</vt:lpstr>
      <vt:lpstr>Neural Networks - Layers</vt:lpstr>
      <vt:lpstr>Neural Network Structure: Layers</vt:lpstr>
      <vt:lpstr>PowerPoint Presentation</vt:lpstr>
      <vt:lpstr>Neural Network Structure: Layers</vt:lpstr>
      <vt:lpstr>Key Layers</vt:lpstr>
      <vt:lpstr>PowerPoint Presentation</vt:lpstr>
      <vt:lpstr>Learning Layers</vt:lpstr>
      <vt:lpstr>PowerPoint Presentation</vt:lpstr>
      <vt:lpstr>Layered Magic</vt:lpstr>
      <vt:lpstr>Neural Networks - activation</vt:lpstr>
      <vt:lpstr>Activation Function</vt:lpstr>
      <vt:lpstr>Internal Activations</vt:lpstr>
      <vt:lpstr>PowerPoint Presentation</vt:lpstr>
      <vt:lpstr>Output Activation</vt:lpstr>
      <vt:lpstr>Neural Networks - Execution</vt:lpstr>
      <vt:lpstr>Neural Network Execution - Training</vt:lpstr>
      <vt:lpstr>Forward Propagation</vt:lpstr>
      <vt:lpstr>Backwards Propagation</vt:lpstr>
      <vt:lpstr>NN Execution: Backwards Propagation</vt:lpstr>
      <vt:lpstr>PowerPoint Presentation</vt:lpstr>
      <vt:lpstr>Partial derivatives</vt:lpstr>
      <vt:lpstr>Gradient Descent Recap</vt:lpstr>
      <vt:lpstr>PowerPoint Presentation</vt:lpstr>
      <vt:lpstr>Back Propagate Error – One Batch Example</vt:lpstr>
      <vt:lpstr>Back Propagate Error – One Batch Example</vt:lpstr>
      <vt:lpstr>Backwards Propagation</vt:lpstr>
      <vt:lpstr>Weight Updates</vt:lpstr>
      <vt:lpstr>Neural Network Process</vt:lpstr>
      <vt:lpstr>PowerPoint Presentation</vt:lpstr>
      <vt:lpstr>PowerPoint Presentation</vt:lpstr>
      <vt:lpstr>Trained Network Results</vt:lpstr>
      <vt:lpstr>Implementation - Our Dots Are producting</vt:lpstr>
      <vt:lpstr>Alternate Diagrams</vt:lpstr>
      <vt:lpstr>PowerPoint Presentation</vt:lpstr>
      <vt:lpstr>Logistic Regression -&gt; Neural Network</vt:lpstr>
      <vt:lpstr>PowerPoint Presentation</vt:lpstr>
      <vt:lpstr>PowerPoint Presentation</vt:lpstr>
      <vt:lpstr>Usage and structure of Neural Networks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Basics</dc:title>
  <dc:creator>Akeem Semper</dc:creator>
  <cp:lastModifiedBy>Akeem Semper</cp:lastModifiedBy>
  <cp:revision>62</cp:revision>
  <dcterms:created xsi:type="dcterms:W3CDTF">2022-03-11T15:11:02Z</dcterms:created>
  <dcterms:modified xsi:type="dcterms:W3CDTF">2025-03-13T17:45:29Z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2025-03-12T18:58:04Z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bd886f8e-71ff-43d6-a31e-ec1c5834e00e</vt:lpwstr>
  </property>
  <property fmtid="{D5CDD505-2E9C-101B-9397-08002B2CF9AE}" pid="8" name="MSIP_Label_10877899-02b0-462c-b2a9-b7d15c4f96fe_ContentBits">
    <vt:lpwstr>0</vt:lpwstr>
  </property>
</Properties>
</file>